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361" r:id="rId2"/>
    <p:sldId id="266" r:id="rId3"/>
    <p:sldId id="403" r:id="rId4"/>
    <p:sldId id="278" r:id="rId5"/>
    <p:sldId id="406" r:id="rId6"/>
    <p:sldId id="408" r:id="rId7"/>
    <p:sldId id="409" r:id="rId8"/>
    <p:sldId id="411" r:id="rId9"/>
    <p:sldId id="287" r:id="rId10"/>
    <p:sldId id="288" r:id="rId11"/>
    <p:sldId id="357" r:id="rId12"/>
    <p:sldId id="291" r:id="rId13"/>
    <p:sldId id="305" r:id="rId14"/>
    <p:sldId id="358" r:id="rId15"/>
    <p:sldId id="362" r:id="rId16"/>
    <p:sldId id="365" r:id="rId17"/>
    <p:sldId id="366" r:id="rId18"/>
    <p:sldId id="367" r:id="rId19"/>
    <p:sldId id="368" r:id="rId20"/>
    <p:sldId id="369" r:id="rId21"/>
    <p:sldId id="370" r:id="rId22"/>
    <p:sldId id="372" r:id="rId23"/>
    <p:sldId id="374" r:id="rId24"/>
    <p:sldId id="375" r:id="rId25"/>
    <p:sldId id="376" r:id="rId26"/>
    <p:sldId id="377" r:id="rId27"/>
    <p:sldId id="378" r:id="rId28"/>
    <p:sldId id="381" r:id="rId29"/>
    <p:sldId id="385" r:id="rId30"/>
    <p:sldId id="387" r:id="rId31"/>
    <p:sldId id="388" r:id="rId32"/>
    <p:sldId id="392" r:id="rId33"/>
    <p:sldId id="396" r:id="rId34"/>
    <p:sldId id="398" r:id="rId35"/>
    <p:sldId id="412" r:id="rId36"/>
    <p:sldId id="415" r:id="rId37"/>
    <p:sldId id="416" r:id="rId38"/>
    <p:sldId id="421" r:id="rId39"/>
    <p:sldId id="417" r:id="rId40"/>
    <p:sldId id="418" r:id="rId41"/>
    <p:sldId id="426" r:id="rId42"/>
    <p:sldId id="427" r:id="rId43"/>
    <p:sldId id="428" r:id="rId44"/>
    <p:sldId id="429" r:id="rId45"/>
    <p:sldId id="431" r:id="rId46"/>
    <p:sldId id="432" r:id="rId47"/>
    <p:sldId id="433" r:id="rId48"/>
    <p:sldId id="434" r:id="rId49"/>
    <p:sldId id="435" r:id="rId50"/>
    <p:sldId id="436" r:id="rId51"/>
    <p:sldId id="437" r:id="rId52"/>
    <p:sldId id="438" r:id="rId53"/>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929"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14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BFD2DA-61B7-4C6C-BA20-EC7F97F6B29C}" type="datetime6">
              <a:rPr lang="en-US"/>
              <a:pPr>
                <a:defRPr/>
              </a:pPr>
              <a:t>March 14</a:t>
            </a:fld>
            <a:endParaRPr lang="en-US" dirty="0"/>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182572-DAA2-4AA6-82DA-1F4BB754981F}" type="slidenum">
              <a:rPr lang="en-US"/>
              <a:pPr>
                <a:defRPr/>
              </a:pPr>
              <a:t>‹#›</a:t>
            </a:fld>
            <a:endParaRPr lang="en-US" dirty="0"/>
          </a:p>
        </p:txBody>
      </p:sp>
    </p:spTree>
    <p:extLst>
      <p:ext uri="{BB962C8B-B14F-4D97-AF65-F5344CB8AC3E}">
        <p14:creationId xmlns:p14="http://schemas.microsoft.com/office/powerpoint/2010/main" val="105353716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A0945A-7650-40DB-9795-CA22B1D0D073}" type="datetime6">
              <a:rPr lang="en-US"/>
              <a:pPr>
                <a:defRPr/>
              </a:pPr>
              <a:t>March 14</a:t>
            </a:fld>
            <a:endParaRPr lang="en-US" dirty="0"/>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9F3E282-8B70-49B6-8F59-A5868814757B}" type="slidenum">
              <a:rPr lang="en-US"/>
              <a:pPr>
                <a:defRPr/>
              </a:pPr>
              <a:t>‹#›</a:t>
            </a:fld>
            <a:endParaRPr lang="en-US" dirty="0"/>
          </a:p>
        </p:txBody>
      </p:sp>
    </p:spTree>
    <p:extLst>
      <p:ext uri="{BB962C8B-B14F-4D97-AF65-F5344CB8AC3E}">
        <p14:creationId xmlns:p14="http://schemas.microsoft.com/office/powerpoint/2010/main" val="9572990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08A514-6004-451F-ACCE-D76F08FEF01E}"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03D36C-FA9E-4F4C-A982-100852C762DC}" type="slidenum">
              <a:rPr lang="en-US" smtClean="0"/>
              <a:pPr fontAlgn="base">
                <a:spcBef>
                  <a:spcPct val="0"/>
                </a:spcBef>
                <a:spcAft>
                  <a:spcPct val="0"/>
                </a:spcAft>
                <a:defRPr/>
              </a:pPr>
              <a:t>10</a:t>
            </a:fld>
            <a:endParaRPr lang="en-US" dirty="0" smtClean="0"/>
          </a:p>
        </p:txBody>
      </p:sp>
      <p:sp>
        <p:nvSpPr>
          <p:cNvPr id="5" name="Date Placeholder 4"/>
          <p:cNvSpPr>
            <a:spLocks noGrp="1"/>
          </p:cNvSpPr>
          <p:nvPr>
            <p:ph type="dt" sz="quarter" idx="1"/>
          </p:nvPr>
        </p:nvSpPr>
        <p:spPr/>
        <p:txBody>
          <a:bodyPr/>
          <a:lstStyle/>
          <a:p>
            <a:pPr>
              <a:defRPr/>
            </a:pPr>
            <a:fld id="{DE09362B-1142-4033-9C10-88A906DFE5F6}" type="datetime6">
              <a:rPr lang="en-US"/>
              <a:pPr>
                <a:defRPr/>
              </a:pPr>
              <a:t>March 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6D3A6-7D67-42E5-AF8F-F72BC7C7F797}" type="slidenum">
              <a:rPr lang="en-US" smtClean="0"/>
              <a:pPr fontAlgn="base">
                <a:spcBef>
                  <a:spcPct val="0"/>
                </a:spcBef>
                <a:spcAft>
                  <a:spcPct val="0"/>
                </a:spcAft>
                <a:defRPr/>
              </a:pPr>
              <a:t>11</a:t>
            </a:fld>
            <a:endParaRPr lang="en-US" dirty="0" smtClean="0"/>
          </a:p>
        </p:txBody>
      </p:sp>
      <p:sp>
        <p:nvSpPr>
          <p:cNvPr id="5" name="Date Placeholder 4"/>
          <p:cNvSpPr>
            <a:spLocks noGrp="1"/>
          </p:cNvSpPr>
          <p:nvPr>
            <p:ph type="dt" sz="quarter" idx="1"/>
          </p:nvPr>
        </p:nvSpPr>
        <p:spPr/>
        <p:txBody>
          <a:bodyPr/>
          <a:lstStyle/>
          <a:p>
            <a:pPr>
              <a:defRPr/>
            </a:pPr>
            <a:fld id="{BA914845-6B8B-48A4-89BA-307AE20BC298}" type="datetime6">
              <a:rPr lang="en-US"/>
              <a:pPr>
                <a:defRPr/>
              </a:pPr>
              <a:t>March 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6B00D-1548-475F-A575-98AC0F8DA537}" type="slidenum">
              <a:rPr lang="en-US" smtClean="0"/>
              <a:pPr fontAlgn="base">
                <a:spcBef>
                  <a:spcPct val="0"/>
                </a:spcBef>
                <a:spcAft>
                  <a:spcPct val="0"/>
                </a:spcAft>
                <a:defRPr/>
              </a:pPr>
              <a:t>12</a:t>
            </a:fld>
            <a:endParaRPr lang="en-US" dirty="0" smtClean="0"/>
          </a:p>
        </p:txBody>
      </p:sp>
      <p:sp>
        <p:nvSpPr>
          <p:cNvPr id="5" name="Date Placeholder 4"/>
          <p:cNvSpPr>
            <a:spLocks noGrp="1"/>
          </p:cNvSpPr>
          <p:nvPr>
            <p:ph type="dt" sz="quarter" idx="1"/>
          </p:nvPr>
        </p:nvSpPr>
        <p:spPr/>
        <p:txBody>
          <a:bodyPr/>
          <a:lstStyle/>
          <a:p>
            <a:pPr>
              <a:defRPr/>
            </a:pPr>
            <a:fld id="{BA914845-6B8B-48A4-89BA-307AE20BC298}" type="datetime6">
              <a:rPr lang="en-US"/>
              <a:pPr>
                <a:defRPr/>
              </a:pPr>
              <a:t>March 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6E4C823-B0C8-4F07-B5BF-FD2EE8BEC784}" type="slidenum">
              <a:rPr lang="en-GB" smtClean="0"/>
              <a:pPr>
                <a:defRPr/>
              </a:pPr>
              <a:t>13</a:t>
            </a:fld>
            <a:endParaRPr lang="en-GB" dirty="0"/>
          </a:p>
        </p:txBody>
      </p:sp>
      <p:sp>
        <p:nvSpPr>
          <p:cNvPr id="5" name="Date Placeholder 4"/>
          <p:cNvSpPr>
            <a:spLocks noGrp="1"/>
          </p:cNvSpPr>
          <p:nvPr>
            <p:ph type="dt" sz="quarter" idx="1"/>
          </p:nvPr>
        </p:nvSpPr>
        <p:spPr/>
        <p:txBody>
          <a:bodyPr/>
          <a:lstStyle/>
          <a:p>
            <a:pPr>
              <a:defRPr/>
            </a:pPr>
            <a:fld id="{36D2708D-68A4-4312-87CB-5B445F73F053}" type="datetime6">
              <a:rPr lang="en-US"/>
              <a:pPr>
                <a:defRPr/>
              </a:pPr>
              <a:t>March 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1FF5866-8016-4DF9-B846-E5FB8A91DFFD}" type="slidenum">
              <a:rPr lang="en-GB" smtClean="0"/>
              <a:pPr>
                <a:defRPr/>
              </a:pPr>
              <a:t>14</a:t>
            </a:fld>
            <a:endParaRPr lang="en-GB" dirty="0"/>
          </a:p>
        </p:txBody>
      </p:sp>
      <p:sp>
        <p:nvSpPr>
          <p:cNvPr id="5" name="Date Placeholder 4"/>
          <p:cNvSpPr>
            <a:spLocks noGrp="1"/>
          </p:cNvSpPr>
          <p:nvPr>
            <p:ph type="dt" sz="quarter" idx="1"/>
          </p:nvPr>
        </p:nvSpPr>
        <p:spPr/>
        <p:txBody>
          <a:bodyPr/>
          <a:lstStyle/>
          <a:p>
            <a:pPr>
              <a:defRPr/>
            </a:pPr>
            <a:fld id="{EC14351B-7698-4037-8964-163157E25EEB}" type="datetime6">
              <a:rPr lang="en-US"/>
              <a:pPr>
                <a:defRPr/>
              </a:pPr>
              <a:t>March 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25AC3F2-19FB-4C79-969F-5D99A9B1B71C}" type="slidenum">
              <a:rPr lang="en-US" smtClean="0"/>
              <a:pPr/>
              <a:t>15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Welcome to the </a:t>
            </a:r>
            <a:r>
              <a:rPr lang="en-US" i="1" dirty="0" err="1" smtClean="0"/>
              <a:t>Incoterms</a:t>
            </a:r>
            <a:r>
              <a:rPr lang="en-US" i="1" dirty="0" smtClean="0"/>
              <a:t> 2010: Understanding &amp; Application  </a:t>
            </a:r>
            <a:r>
              <a:rPr lang="en-US" dirty="0" smtClean="0"/>
              <a:t>training module, the premier learning tool for the understanding and application of international trade terms. </a:t>
            </a:r>
            <a:r>
              <a:rPr lang="en-US" dirty="0" err="1" smtClean="0"/>
              <a:t>Incoterms</a:t>
            </a:r>
            <a:r>
              <a:rPr lang="en-US" dirty="0" smtClean="0"/>
              <a:t>® are the cornerstone of any supply chain strategy and impact performance in areas as diverse as purchasing, sales, logistics, cost accounting and production planning. Sometimes forgotten and often overlooked, it is impossible for an organization to effectively manage global supply chains without a full understanding of the implications inherent to </a:t>
            </a:r>
            <a:r>
              <a:rPr lang="en-US" dirty="0" err="1" smtClean="0"/>
              <a:t>Incoterms</a:t>
            </a:r>
            <a:r>
              <a:rPr lang="en-US" dirty="0" smtClean="0"/>
              <a:t>.</a:t>
            </a:r>
          </a:p>
          <a:p>
            <a:pPr eaLnBrk="1" hangingPunct="1"/>
            <a:endParaRPr lang="en-US" dirty="0" smtClean="0"/>
          </a:p>
          <a:p>
            <a:pPr eaLnBrk="1" hangingPunct="1"/>
            <a:r>
              <a:rPr lang="en-US" dirty="0" smtClean="0"/>
              <a:t>Every ten years the publishers of </a:t>
            </a:r>
            <a:r>
              <a:rPr lang="en-US" dirty="0" err="1" smtClean="0"/>
              <a:t>Incoterms</a:t>
            </a:r>
            <a:r>
              <a:rPr lang="en-US" dirty="0" smtClean="0"/>
              <a:t>® (The International Chamber of Commerce in Paris, France) update their official </a:t>
            </a:r>
            <a:r>
              <a:rPr lang="en-US" dirty="0" err="1" smtClean="0"/>
              <a:t>Incoterms</a:t>
            </a:r>
            <a:r>
              <a:rPr lang="en-US" dirty="0" smtClean="0"/>
              <a:t>® publication. Now known as </a:t>
            </a:r>
            <a:r>
              <a:rPr lang="en-US" i="1" dirty="0" err="1" smtClean="0"/>
              <a:t>Incoterms</a:t>
            </a:r>
            <a:r>
              <a:rPr lang="en-US" i="1" dirty="0" smtClean="0"/>
              <a:t> 2010: ICC rules for the use of domestic and international trade terms, </a:t>
            </a:r>
            <a:r>
              <a:rPr lang="en-US" dirty="0" smtClean="0"/>
              <a:t>this most recent version will go into effect on January 1, 2011. It is important to note that the following training session includes all of the changes between 2000 and 2010, and includes up-to-date explanations, comparisons and real world examples of how to utilize all of the trade terms.</a:t>
            </a:r>
          </a:p>
          <a:p>
            <a:pPr eaLnBrk="1" hangingPunct="1"/>
            <a:endParaRPr lang="en-US" dirty="0" smtClean="0"/>
          </a:p>
          <a:p>
            <a:pPr eaLnBrk="1" hangingPunct="1"/>
            <a:r>
              <a:rPr lang="en-US" dirty="0" smtClean="0"/>
              <a:t>Whether you work as a buyer, export sales executive, materials planner, accountant or logistics professional this training will not only provide you with the </a:t>
            </a:r>
            <a:r>
              <a:rPr lang="en-US" dirty="0" err="1" smtClean="0"/>
              <a:t>Incoterms</a:t>
            </a:r>
            <a:r>
              <a:rPr lang="en-US" dirty="0" smtClean="0"/>
              <a:t>® 2010 updates, but a comprehensive understanding of shipping terms that will make you more effective in your day to day work. Good luck and enjoy the training module!!!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8C81135-8361-45DE-812E-8715CE9E538D}" type="slidenum">
              <a:rPr lang="en-US" smtClean="0"/>
              <a:pPr/>
              <a:t>16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If you learn one thing from this entire module it should be that </a:t>
            </a:r>
            <a:r>
              <a:rPr lang="en-US" b="1" smtClean="0"/>
              <a:t>Incoterms</a:t>
            </a:r>
            <a:r>
              <a:rPr lang="en-US" smtClean="0"/>
              <a:t>®</a:t>
            </a:r>
            <a:r>
              <a:rPr lang="en-US" b="1" smtClean="0"/>
              <a:t> deal exclusively with the seller’s delivery obligation under an international sales contract</a:t>
            </a:r>
            <a:r>
              <a:rPr lang="en-US" smtClean="0"/>
              <a:t>. In the world of Incoterms®, the word “obligation” focuses on three areas; risk of loss or damage to the goods, transportation and customs related costs, and functional responsibilities between the seller and buyer. The specifics on functional responsibilities between seller and buyer are covered in upcoming slides.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en-US" smtClean="0"/>
              <a:t>Although it’s been mentioned a couple of times already, it is very important to point out that the Incoterms® 2010 revisions go into effect on January 1, 2011. The next five slides will guide you through the change process in the following manner: </a:t>
            </a:r>
          </a:p>
          <a:p>
            <a:pPr eaLnBrk="1" hangingPunct="1"/>
            <a:endParaRPr lang="en-US" smtClean="0"/>
          </a:p>
          <a:p>
            <a:pPr eaLnBrk="1" hangingPunct="1"/>
            <a:r>
              <a:rPr lang="en-US" smtClean="0"/>
              <a:t>First, the complete list of the thirteen Incoterms® that appeared in the 2000 version will be shown. Second, the Incoterms® that will not be a part of the 2010 update will be displayed in red. Next, the two new Incoterms® that will be added to the 2010 revision will be listed in green. Finally, the eleven newly revised Incoterms® 2010 trade terms will be provided.   </a:t>
            </a:r>
          </a:p>
        </p:txBody>
      </p:sp>
      <p:sp>
        <p:nvSpPr>
          <p:cNvPr id="75780" name="Slide Number Placeholder 3"/>
          <p:cNvSpPr>
            <a:spLocks noGrp="1"/>
          </p:cNvSpPr>
          <p:nvPr>
            <p:ph type="sldNum" sz="quarter" idx="5"/>
          </p:nvPr>
        </p:nvSpPr>
        <p:spPr>
          <a:noFill/>
        </p:spPr>
        <p:txBody>
          <a:bodyPr/>
          <a:lstStyle/>
          <a:p>
            <a:fld id="{0C56B372-5151-4C4E-A1EC-B8FFA90526ED}"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en-US" smtClean="0"/>
              <a:t>After much consideration, the ICC decided to remove four Incoterms® from the 2010 version. They are: Delivered At Frontier (DAF), Delivered Ex Ship (DES), Delivered Ex Quay (DEQ) and Delivered Duty Unpaid (DDU). </a:t>
            </a:r>
            <a:r>
              <a:rPr lang="en-US" b="1" smtClean="0"/>
              <a:t>As of January 1, 2011 each of these four terms will cease to exist and should no longer be used. </a:t>
            </a:r>
          </a:p>
        </p:txBody>
      </p:sp>
      <p:sp>
        <p:nvSpPr>
          <p:cNvPr id="77828" name="Slide Number Placeholder 3"/>
          <p:cNvSpPr>
            <a:spLocks noGrp="1"/>
          </p:cNvSpPr>
          <p:nvPr>
            <p:ph type="sldNum" sz="quarter" idx="5"/>
          </p:nvPr>
        </p:nvSpPr>
        <p:spPr>
          <a:noFill/>
        </p:spPr>
        <p:txBody>
          <a:bodyPr/>
          <a:lstStyle/>
          <a:p>
            <a:fld id="{2D5480FC-4AAB-4CA6-898D-FDC3C730507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en-US" smtClean="0"/>
              <a:t>The four Incoterms® that were eliminated from the 2010 publication will be replaced by two entirely new terms, Delivered At Terminal (DAT) and Delivered At Place (DAP). The nuances associated with each of the two new terms will be explained shortly. </a:t>
            </a:r>
          </a:p>
        </p:txBody>
      </p:sp>
      <p:sp>
        <p:nvSpPr>
          <p:cNvPr id="78852" name="Slide Number Placeholder 3"/>
          <p:cNvSpPr>
            <a:spLocks noGrp="1"/>
          </p:cNvSpPr>
          <p:nvPr>
            <p:ph type="sldNum" sz="quarter" idx="5"/>
          </p:nvPr>
        </p:nvSpPr>
        <p:spPr>
          <a:noFill/>
        </p:spPr>
        <p:txBody>
          <a:bodyPr/>
          <a:lstStyle/>
          <a:p>
            <a:fld id="{46B0745E-12D8-4B85-8D6F-338AA3432D6F}"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83BDA0-0813-4F82-BDF8-68569EB2830A}" type="slidenum">
              <a:rPr lang="en-US" smtClean="0"/>
              <a:pPr fontAlgn="base">
                <a:spcBef>
                  <a:spcPct val="0"/>
                </a:spcBef>
                <a:spcAft>
                  <a:spcPct val="0"/>
                </a:spcAft>
                <a:defRPr/>
              </a:pPr>
              <a:t>2</a:t>
            </a:fld>
            <a:endParaRPr lang="en-US" dirty="0" smtClean="0"/>
          </a:p>
        </p:txBody>
      </p:sp>
      <p:sp>
        <p:nvSpPr>
          <p:cNvPr id="5" name="Date Placeholder 4"/>
          <p:cNvSpPr>
            <a:spLocks noGrp="1"/>
          </p:cNvSpPr>
          <p:nvPr>
            <p:ph type="dt" sz="quarter" idx="1"/>
          </p:nvPr>
        </p:nvSpPr>
        <p:spPr/>
        <p:txBody>
          <a:bodyPr/>
          <a:lstStyle/>
          <a:p>
            <a:pPr>
              <a:defRPr/>
            </a:pPr>
            <a:fld id="{1EB8C108-F487-4855-A298-DC19F7A6A6F4}" type="datetime6">
              <a:rPr lang="en-US"/>
              <a:pPr>
                <a:defRPr/>
              </a:pPr>
              <a:t>March 14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B4EA55C-EFA8-465F-BC4E-7F77193CB49C}" type="slidenum">
              <a:rPr lang="en-US" smtClean="0"/>
              <a:pPr/>
              <a:t>20</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You will note that the </a:t>
            </a:r>
            <a:r>
              <a:rPr lang="en-US" i="1" smtClean="0"/>
              <a:t>Incoterms 2010 ICC rules for the use of domestic and international trade terms </a:t>
            </a:r>
            <a:r>
              <a:rPr lang="en-US" smtClean="0"/>
              <a:t>has been reduced from thirteen terms in 2000 to eleven in 2010. Basically, DAF, DES, DEQ and DDU have been removed and DAT and DAP have been added. It is worthy of mention that not unlike the 2000 version of Incoterms®, the 2010 publication requires that each term reference a port, place or terminal at either origin or destination.</a:t>
            </a:r>
          </a:p>
          <a:p>
            <a:pPr eaLnBrk="1" hangingPunct="1"/>
            <a:endParaRPr lang="en-US" smtClean="0"/>
          </a:p>
          <a:p>
            <a:pPr eaLnBrk="1" hangingPunct="1"/>
            <a:r>
              <a:rPr lang="en-US" smtClean="0"/>
              <a:t>THIS SLIDE PORTRAYS THE ELEVEN OFFICIAL INCOTERMS® THAT WILL BE USED FROM 2010 TO 2020.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B4EA55C-EFA8-465F-BC4E-7F77193CB49C}" type="slidenum">
              <a:rPr lang="en-US" smtClean="0"/>
              <a:pPr/>
              <a:t>21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You will note that the </a:t>
            </a:r>
            <a:r>
              <a:rPr lang="en-US" i="1" smtClean="0"/>
              <a:t>Incoterms 2010 ICC rules for the use of domestic and international trade terms </a:t>
            </a:r>
            <a:r>
              <a:rPr lang="en-US" smtClean="0"/>
              <a:t>has been reduced from thirteen terms in 2000 to eleven in 2010. Basically, DAF, DES, DEQ and DDU have been removed and DAT and DAP have been added. It is worthy of mention that not unlike the 2000 version of Incoterms®, the 2010 publication requires that each term reference a port, place or terminal at either origin or destination.</a:t>
            </a:r>
          </a:p>
          <a:p>
            <a:pPr eaLnBrk="1" hangingPunct="1"/>
            <a:endParaRPr lang="en-US" smtClean="0"/>
          </a:p>
          <a:p>
            <a:pPr eaLnBrk="1" hangingPunct="1"/>
            <a:r>
              <a:rPr lang="en-US" smtClean="0"/>
              <a:t>THIS SLIDE PORTRAYS THE ELEVEN OFFICIAL INCOTERMS® THAT WILL BE USED FROM 2010 TO 2020.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766CA25-8374-44E3-9626-11AB1A6FB11B}" type="slidenum">
              <a:rPr lang="en-US" smtClean="0"/>
              <a:pPr/>
              <a:t>22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The terminology used to define Incoterms® states that they are rules, not laws. This is a seemingly innocuous point, but it carries serious implications around the proper interpretation and application of Incoterms®.</a:t>
            </a:r>
          </a:p>
          <a:p>
            <a:pPr eaLnBrk="1" hangingPunct="1"/>
            <a:endParaRPr lang="en-US" smtClean="0"/>
          </a:p>
          <a:p>
            <a:pPr eaLnBrk="1" hangingPunct="1"/>
            <a:r>
              <a:rPr lang="en-US" smtClean="0"/>
              <a:t>The issue around Incoterms® as rules raises an interesting question with regard to the trade laws that individual countries use as part of their own Commercial Code (business law). If every trading country around the world employs their own sovereign law and Incoterms® are merely rules, how can they be enforced globally?</a:t>
            </a:r>
          </a:p>
          <a:p>
            <a:pPr eaLnBrk="1" hangingPunct="1"/>
            <a:endParaRPr lang="en-US" smtClean="0"/>
          </a:p>
          <a:p>
            <a:pPr eaLnBrk="1" hangingPunct="1"/>
            <a:r>
              <a:rPr lang="en-US" smtClean="0"/>
              <a:t>The answer is that if a specific Incoterm is properly referenced in a </a:t>
            </a:r>
            <a:r>
              <a:rPr lang="en-US" b="1" smtClean="0"/>
              <a:t>valid sales contract</a:t>
            </a:r>
            <a:r>
              <a:rPr lang="en-US" smtClean="0"/>
              <a:t>, any problems that arise concerning the seller’s delivery obligation (costs and risk of loss or damage) will be resolved by using the Incoterms® 2010 definitions.</a:t>
            </a:r>
          </a:p>
          <a:p>
            <a:pPr eaLnBrk="1" hangingPunct="1"/>
            <a:endParaRPr lang="en-US" smtClean="0"/>
          </a:p>
          <a:p>
            <a:pPr eaLnBrk="1" hangingPunct="1"/>
            <a:r>
              <a:rPr lang="en-US" smtClean="0"/>
              <a:t>It is for this reason that it is so important to include reference to a specific Incoterm(s) in a sales contract, as well as state that the interpretation of Incoterms® will be pursuant to the Incoterms® 2010 publication.  </a:t>
            </a:r>
          </a:p>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5C2F6C4-536F-48DB-A74B-AC05D069280F}" type="slidenum">
              <a:rPr lang="en-US" smtClean="0"/>
              <a:pPr/>
              <a:t>23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It has been stated on several occasions that Incoterms® focus on the seller’s delivery responsibility under an international sales contract. It must be emphasized at this time that seller or buyer should </a:t>
            </a:r>
            <a:r>
              <a:rPr lang="en-US" b="1" smtClean="0"/>
              <a:t>never assume</a:t>
            </a:r>
            <a:r>
              <a:rPr lang="en-US" smtClean="0"/>
              <a:t> that they understand the meaning of the phrase “delivery obligation.”</a:t>
            </a:r>
          </a:p>
          <a:p>
            <a:pPr eaLnBrk="1" hangingPunct="1"/>
            <a:endParaRPr lang="en-US" smtClean="0"/>
          </a:p>
          <a:p>
            <a:pPr eaLnBrk="1" hangingPunct="1"/>
            <a:r>
              <a:rPr lang="en-US" smtClean="0"/>
              <a:t>It is not uncommon for the parties to a contract to believe that the seller’s responsibility ends only when the goods are delivered to the buyer at destination. </a:t>
            </a:r>
            <a:r>
              <a:rPr lang="en-US" b="1" smtClean="0"/>
              <a:t>Under Incoterms</a:t>
            </a:r>
            <a:r>
              <a:rPr lang="en-US" smtClean="0"/>
              <a:t>®</a:t>
            </a:r>
            <a:r>
              <a:rPr lang="en-US" b="1" smtClean="0"/>
              <a:t>, nothing could be further from the truth. </a:t>
            </a:r>
          </a:p>
          <a:p>
            <a:pPr eaLnBrk="1" hangingPunct="1"/>
            <a:endParaRPr lang="en-US" b="1" smtClean="0"/>
          </a:p>
          <a:p>
            <a:pPr eaLnBrk="1" hangingPunct="1"/>
            <a:r>
              <a:rPr lang="en-US" smtClean="0"/>
              <a:t>The fact is that depending on the Incoterm selected, the seller’s delivery responsibility can end at her own facility (plant or warehouse) at origin, an ocean port at origin, an ocean port or terminal at destination, or an inland location in the country of destination (the buyer’s facility).</a:t>
            </a:r>
          </a:p>
          <a:p>
            <a:pPr eaLnBrk="1" hangingPunct="1"/>
            <a:endParaRPr lang="en-US" smtClean="0"/>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5BCCD6A-6B79-4959-9C08-C0F5425F0818}" type="slidenum">
              <a:rPr lang="en-US" smtClean="0"/>
              <a:pPr/>
              <a:t>24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At this juncture of the training module it should be evident that Incoterms® focus on issues around the seller’s delivery responsibility as part of a valid sales contract. In addition to the specific explanations provided throughout the program, this slide is intended to provide you with a quick list of Incoterms® “Do’s” and “Don’t Do’s.”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5D7F7FA-68D3-4E4F-B514-30953DC15432}" type="slidenum">
              <a:rPr lang="en-US" smtClean="0"/>
              <a:pPr/>
              <a:t>25</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The above is intended to elaborate upon the meaning of  the phrase “certain functional responsibilities” between the seller and buyer. Discussed in greater detail during the section that reviews the layout of the ICC Incoterms® 2010 publication, the enclosed list summarizes the functional obligations that may arise when preparing goods for “delivery” under a sales contract.</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B4EA55C-EFA8-465F-BC4E-7F77193CB49C}" type="slidenum">
              <a:rPr lang="en-US" smtClean="0"/>
              <a:pPr/>
              <a:t>26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You will note that the </a:t>
            </a:r>
            <a:r>
              <a:rPr lang="en-US" i="1" smtClean="0"/>
              <a:t>Incoterms 2010 ICC rules for the use of domestic and international trade terms </a:t>
            </a:r>
            <a:r>
              <a:rPr lang="en-US" smtClean="0"/>
              <a:t>has been reduced from thirteen terms in 2000 to eleven in 2010. Basically, DAF, DES, DEQ and DDU have been removed and DAT and DAP have been added. It is worthy of mention that not unlike the 2000 version of Incoterms®, the 2010 publication requires that each term reference a port, place or terminal at either origin or destination.</a:t>
            </a:r>
          </a:p>
          <a:p>
            <a:pPr eaLnBrk="1" hangingPunct="1"/>
            <a:endParaRPr lang="en-US" smtClean="0"/>
          </a:p>
          <a:p>
            <a:pPr eaLnBrk="1" hangingPunct="1"/>
            <a:r>
              <a:rPr lang="en-US" smtClean="0"/>
              <a:t>THIS SLIDE PORTRAYS THE ELEVEN OFFICIAL INCOTERMS® THAT WILL BE USED FROM 2010 TO 2020.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FD7BFA7-1268-46E5-9A4F-A4E516C60EE5}" type="slidenum">
              <a:rPr lang="en-US" smtClean="0"/>
              <a:pPr/>
              <a:t>27</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By now, you must be shocked at the level of detailed knowledge that is required to use Incoterms® effectively. Additionally, you should be completely convinced of just how important Incoterms® are and how they can be used to the strategic and tactical advantage of your organization.</a:t>
            </a:r>
          </a:p>
          <a:p>
            <a:pPr eaLnBrk="1" hangingPunct="1"/>
            <a:endParaRPr lang="en-US" smtClean="0"/>
          </a:p>
          <a:p>
            <a:pPr eaLnBrk="1" hangingPunct="1"/>
            <a:r>
              <a:rPr lang="en-US" smtClean="0"/>
              <a:t>Section V of this module represents the “home stretch” of your Incoterms® training. To that end, we will utilize the remaining time to point out the key points of each individual Incoterm, once again supporting those points with real world examples.  </a:t>
            </a:r>
          </a:p>
          <a:p>
            <a:pPr eaLnBrk="1" hangingPunct="1"/>
            <a:endParaRPr lang="en-US" smtClean="0"/>
          </a:p>
          <a:p>
            <a:pPr eaLnBrk="1" hangingPunct="1"/>
            <a:r>
              <a:rPr lang="en-US" smtClean="0"/>
              <a:t>You’ve done a great job thus far, so hang in there and come in with a strong finish!</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smtClean="0"/>
          </a:p>
        </p:txBody>
      </p:sp>
      <p:sp>
        <p:nvSpPr>
          <p:cNvPr id="105476" name="Slide Number Placeholder 3"/>
          <p:cNvSpPr>
            <a:spLocks noGrp="1"/>
          </p:cNvSpPr>
          <p:nvPr>
            <p:ph type="sldNum" sz="quarter" idx="5"/>
          </p:nvPr>
        </p:nvSpPr>
        <p:spPr>
          <a:noFill/>
        </p:spPr>
        <p:txBody>
          <a:bodyPr/>
          <a:lstStyle/>
          <a:p>
            <a:fld id="{517EEF84-9157-449D-88DB-1ACE0CAA7A76}"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smtClean="0"/>
          </a:p>
        </p:txBody>
      </p:sp>
      <p:sp>
        <p:nvSpPr>
          <p:cNvPr id="110596" name="Slide Number Placeholder 3"/>
          <p:cNvSpPr>
            <a:spLocks noGrp="1"/>
          </p:cNvSpPr>
          <p:nvPr>
            <p:ph type="sldNum" sz="quarter" idx="5"/>
          </p:nvPr>
        </p:nvSpPr>
        <p:spPr>
          <a:noFill/>
        </p:spPr>
        <p:txBody>
          <a:bodyPr/>
          <a:lstStyle/>
          <a:p>
            <a:fld id="{F2410E21-2C78-4356-BACB-C1C69DD536F3}"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58EB2E06-8004-47F2-857C-C06C269FB7E0}" type="slidenum">
              <a:rPr lang="en-US" smtClean="0">
                <a:solidFill>
                  <a:prstClr val="black"/>
                </a:solidFill>
              </a:rPr>
              <a:pPr/>
              <a:t>3</a:t>
            </a:fld>
            <a:endParaRPr lang="en-US"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0E90C84-50C4-47FA-90E2-6E43D5432245}" type="slidenum">
              <a:rPr lang="en-US" smtClean="0"/>
              <a:pPr/>
              <a:t>30</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lnSpc>
                <a:spcPct val="80000"/>
              </a:lnSpc>
            </a:pPr>
            <a:r>
              <a:rPr lang="en-US" smtClean="0"/>
              <a:t>The above graphic is a visual representation of the content from the previous six slides. The horizontal arrows and red font at the bottom clearly delineate both the delivery and transportation transfer points for the seller. As you can see, the seller’s delivery obligations end at a named place or port at origin, while his transportation responsibility extends to a named port or place at destination.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endParaRPr lang="en-US" smtClean="0"/>
          </a:p>
        </p:txBody>
      </p:sp>
      <p:sp>
        <p:nvSpPr>
          <p:cNvPr id="114692" name="Slide Number Placeholder 3"/>
          <p:cNvSpPr>
            <a:spLocks noGrp="1"/>
          </p:cNvSpPr>
          <p:nvPr>
            <p:ph type="sldNum" sz="quarter" idx="5"/>
          </p:nvPr>
        </p:nvSpPr>
        <p:spPr>
          <a:noFill/>
        </p:spPr>
        <p:txBody>
          <a:bodyPr/>
          <a:lstStyle/>
          <a:p>
            <a:fld id="{F9E7A24F-269C-440B-BF1E-E8822E366FAC}"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p>
        </p:txBody>
      </p:sp>
      <p:sp>
        <p:nvSpPr>
          <p:cNvPr id="119812" name="Slide Number Placeholder 3"/>
          <p:cNvSpPr>
            <a:spLocks noGrp="1"/>
          </p:cNvSpPr>
          <p:nvPr>
            <p:ph type="sldNum" sz="quarter" idx="5"/>
          </p:nvPr>
        </p:nvSpPr>
        <p:spPr>
          <a:noFill/>
        </p:spPr>
        <p:txBody>
          <a:bodyPr/>
          <a:lstStyle/>
          <a:p>
            <a:fld id="{0BD5393D-06BD-44A0-B3FA-0C30AE248CDA}"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smtClean="0"/>
          </a:p>
        </p:txBody>
      </p:sp>
      <p:sp>
        <p:nvSpPr>
          <p:cNvPr id="125956" name="Slide Number Placeholder 3"/>
          <p:cNvSpPr>
            <a:spLocks noGrp="1"/>
          </p:cNvSpPr>
          <p:nvPr>
            <p:ph type="sldNum" sz="quarter" idx="5"/>
          </p:nvPr>
        </p:nvSpPr>
        <p:spPr>
          <a:noFill/>
        </p:spPr>
        <p:txBody>
          <a:bodyPr/>
          <a:lstStyle/>
          <a:p>
            <a:fld id="{07D927BA-148E-4695-AD66-5FAA8D428AED}"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smtClean="0"/>
          </a:p>
        </p:txBody>
      </p:sp>
      <p:sp>
        <p:nvSpPr>
          <p:cNvPr id="129028" name="Slide Number Placeholder 3"/>
          <p:cNvSpPr>
            <a:spLocks noGrp="1"/>
          </p:cNvSpPr>
          <p:nvPr>
            <p:ph type="sldNum" sz="quarter" idx="5"/>
          </p:nvPr>
        </p:nvSpPr>
        <p:spPr>
          <a:noFill/>
        </p:spPr>
        <p:txBody>
          <a:bodyPr/>
          <a:lstStyle/>
          <a:p>
            <a:fld id="{B24DEC07-A53F-4F34-BDF3-BECD2B184CD7}"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D42F0-8D08-474B-B406-19E7699BEF81}"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dirty="0" smtClean="0"/>
          </a:p>
        </p:txBody>
      </p:sp>
      <p:sp>
        <p:nvSpPr>
          <p:cNvPr id="204804" name="Slide Number Placeholder 3"/>
          <p:cNvSpPr>
            <a:spLocks noGrp="1"/>
          </p:cNvSpPr>
          <p:nvPr>
            <p:ph type="sldNum" sz="quarter" idx="5"/>
          </p:nvPr>
        </p:nvSpPr>
        <p:spPr>
          <a:noFill/>
        </p:spPr>
        <p:txBody>
          <a:bodyPr/>
          <a:lstStyle/>
          <a:p>
            <a:fld id="{C32AA154-DD8D-4884-A6BE-82A8C7394FB0}"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dirty="0" smtClean="0"/>
          </a:p>
        </p:txBody>
      </p:sp>
      <p:sp>
        <p:nvSpPr>
          <p:cNvPr id="204804" name="Slide Number Placeholder 3"/>
          <p:cNvSpPr>
            <a:spLocks noGrp="1"/>
          </p:cNvSpPr>
          <p:nvPr>
            <p:ph type="sldNum" sz="quarter" idx="5"/>
          </p:nvPr>
        </p:nvSpPr>
        <p:spPr>
          <a:noFill/>
        </p:spPr>
        <p:txBody>
          <a:bodyPr/>
          <a:lstStyle/>
          <a:p>
            <a:fld id="{C32AA154-DD8D-4884-A6BE-82A8C7394FB0}"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dirty="0" smtClean="0"/>
          </a:p>
        </p:txBody>
      </p:sp>
      <p:sp>
        <p:nvSpPr>
          <p:cNvPr id="204804" name="Slide Number Placeholder 3"/>
          <p:cNvSpPr>
            <a:spLocks noGrp="1"/>
          </p:cNvSpPr>
          <p:nvPr>
            <p:ph type="sldNum" sz="quarter" idx="5"/>
          </p:nvPr>
        </p:nvSpPr>
        <p:spPr>
          <a:noFill/>
        </p:spPr>
        <p:txBody>
          <a:bodyPr/>
          <a:lstStyle/>
          <a:p>
            <a:fld id="{C32AA154-DD8D-4884-A6BE-82A8C7394FB0}" type="slidenum">
              <a:rPr lang="en-US" smtClean="0">
                <a:solidFill>
                  <a:prstClr val="black"/>
                </a:solidFill>
              </a:rPr>
              <a:pPr/>
              <a:t>38</a:t>
            </a:fld>
            <a:endParaRPr lang="en-US" dirty="0"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D42F0-8D08-474B-B406-19E7699BEF81}"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4EAC29-ADC3-4386-975C-E5A1C45C3D6A}" type="slidenum">
              <a:rPr lang="en-US" smtClean="0"/>
              <a:pPr fontAlgn="base">
                <a:spcBef>
                  <a:spcPct val="0"/>
                </a:spcBef>
                <a:spcAft>
                  <a:spcPct val="0"/>
                </a:spcAft>
                <a:defRPr/>
              </a:pPr>
              <a:t>4</a:t>
            </a:fld>
            <a:endParaRPr lang="en-US" dirty="0" smtClean="0"/>
          </a:p>
        </p:txBody>
      </p:sp>
      <p:sp>
        <p:nvSpPr>
          <p:cNvPr id="5" name="Date Placeholder 4"/>
          <p:cNvSpPr>
            <a:spLocks noGrp="1"/>
          </p:cNvSpPr>
          <p:nvPr>
            <p:ph type="dt" sz="quarter" idx="1"/>
          </p:nvPr>
        </p:nvSpPr>
        <p:spPr/>
        <p:txBody>
          <a:bodyPr/>
          <a:lstStyle/>
          <a:p>
            <a:pPr>
              <a:defRPr/>
            </a:pPr>
            <a:fld id="{D461E84B-05E8-442D-9B71-E90D5100E09E}" type="datetime6">
              <a:rPr lang="en-US"/>
              <a:pPr>
                <a:defRPr/>
              </a:pPr>
              <a:t>March 14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D42F0-8D08-474B-B406-19E7699BEF81}"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dirty="0" smtClean="0"/>
          </a:p>
        </p:txBody>
      </p:sp>
      <p:sp>
        <p:nvSpPr>
          <p:cNvPr id="204804" name="Slide Number Placeholder 3"/>
          <p:cNvSpPr>
            <a:spLocks noGrp="1"/>
          </p:cNvSpPr>
          <p:nvPr>
            <p:ph type="sldNum" sz="quarter" idx="5"/>
          </p:nvPr>
        </p:nvSpPr>
        <p:spPr>
          <a:noFill/>
        </p:spPr>
        <p:txBody>
          <a:bodyPr/>
          <a:lstStyle/>
          <a:p>
            <a:fld id="{C32AA154-DD8D-4884-A6BE-82A8C7394FB0}" type="slidenum">
              <a:rPr lang="en-US" smtClean="0">
                <a:solidFill>
                  <a:prstClr val="black"/>
                </a:solidFill>
              </a:rPr>
              <a:pPr/>
              <a:t>41</a:t>
            </a:fld>
            <a:endParaRPr lang="en-US" dirty="0" smtClean="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dirty="0" smtClean="0"/>
          </a:p>
        </p:txBody>
      </p:sp>
      <p:sp>
        <p:nvSpPr>
          <p:cNvPr id="204804" name="Slide Number Placeholder 3"/>
          <p:cNvSpPr>
            <a:spLocks noGrp="1"/>
          </p:cNvSpPr>
          <p:nvPr>
            <p:ph type="sldNum" sz="quarter" idx="5"/>
          </p:nvPr>
        </p:nvSpPr>
        <p:spPr>
          <a:noFill/>
        </p:spPr>
        <p:txBody>
          <a:bodyPr/>
          <a:lstStyle/>
          <a:p>
            <a:fld id="{C32AA154-DD8D-4884-A6BE-82A8C7394FB0}" type="slidenum">
              <a:rPr lang="en-US" smtClean="0">
                <a:solidFill>
                  <a:prstClr val="black"/>
                </a:solidFill>
              </a:rPr>
              <a:pPr/>
              <a:t>42</a:t>
            </a:fld>
            <a:endParaRPr lang="en-US" dirty="0"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dirty="0" smtClean="0"/>
          </a:p>
        </p:txBody>
      </p:sp>
      <p:sp>
        <p:nvSpPr>
          <p:cNvPr id="204804" name="Slide Number Placeholder 3"/>
          <p:cNvSpPr>
            <a:spLocks noGrp="1"/>
          </p:cNvSpPr>
          <p:nvPr>
            <p:ph type="sldNum" sz="quarter" idx="5"/>
          </p:nvPr>
        </p:nvSpPr>
        <p:spPr>
          <a:noFill/>
        </p:spPr>
        <p:txBody>
          <a:bodyPr/>
          <a:lstStyle/>
          <a:p>
            <a:fld id="{C32AA154-DD8D-4884-A6BE-82A8C7394FB0}" type="slidenum">
              <a:rPr lang="en-US" smtClean="0">
                <a:solidFill>
                  <a:prstClr val="black"/>
                </a:solidFill>
              </a:rPr>
              <a:pPr/>
              <a:t>43</a:t>
            </a:fld>
            <a:endParaRPr lang="en-US" dirty="0"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dirty="0" smtClean="0"/>
          </a:p>
        </p:txBody>
      </p:sp>
      <p:sp>
        <p:nvSpPr>
          <p:cNvPr id="204804" name="Slide Number Placeholder 3"/>
          <p:cNvSpPr>
            <a:spLocks noGrp="1"/>
          </p:cNvSpPr>
          <p:nvPr>
            <p:ph type="sldNum" sz="quarter" idx="5"/>
          </p:nvPr>
        </p:nvSpPr>
        <p:spPr>
          <a:noFill/>
        </p:spPr>
        <p:txBody>
          <a:bodyPr/>
          <a:lstStyle/>
          <a:p>
            <a:fld id="{C32AA154-DD8D-4884-A6BE-82A8C7394FB0}" type="slidenum">
              <a:rPr lang="en-US" smtClean="0">
                <a:solidFill>
                  <a:prstClr val="black"/>
                </a:solidFill>
              </a:rPr>
              <a:pPr/>
              <a:t>44</a:t>
            </a:fld>
            <a:endParaRPr lang="en-US" dirty="0" smtClean="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D42F0-8D08-474B-B406-19E7699BEF81}"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6D42F0-8D08-474B-B406-19E7699BEF81}"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2FC22B-FB39-4330-AD2F-ACF0390F93B3}" type="slidenum">
              <a:rPr lang="en-US" smtClean="0">
                <a:solidFill>
                  <a:prstClr val="black"/>
                </a:solidFill>
              </a:rPr>
              <a:pPr>
                <a:defRPr/>
              </a:pPr>
              <a:t>47</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US" dirty="0" smtClean="0"/>
          </a:p>
        </p:txBody>
      </p:sp>
      <p:sp>
        <p:nvSpPr>
          <p:cNvPr id="205828" name="Slide Number Placeholder 3"/>
          <p:cNvSpPr>
            <a:spLocks noGrp="1"/>
          </p:cNvSpPr>
          <p:nvPr>
            <p:ph type="sldNum" sz="quarter" idx="5"/>
          </p:nvPr>
        </p:nvSpPr>
        <p:spPr>
          <a:noFill/>
        </p:spPr>
        <p:txBody>
          <a:bodyPr/>
          <a:lstStyle/>
          <a:p>
            <a:fld id="{3A5DF94D-1DC3-42D1-953E-40E15EBBC9BB}" type="slidenum">
              <a:rPr lang="en-US" smtClean="0">
                <a:solidFill>
                  <a:prstClr val="black"/>
                </a:solidFill>
              </a:rPr>
              <a:pPr/>
              <a:t>48</a:t>
            </a:fld>
            <a:endParaRPr lang="en-US" dirty="0" smtClean="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US" dirty="0" smtClean="0"/>
          </a:p>
        </p:txBody>
      </p:sp>
      <p:sp>
        <p:nvSpPr>
          <p:cNvPr id="205828" name="Slide Number Placeholder 3"/>
          <p:cNvSpPr>
            <a:spLocks noGrp="1"/>
          </p:cNvSpPr>
          <p:nvPr>
            <p:ph type="sldNum" sz="quarter" idx="5"/>
          </p:nvPr>
        </p:nvSpPr>
        <p:spPr>
          <a:noFill/>
        </p:spPr>
        <p:txBody>
          <a:bodyPr/>
          <a:lstStyle/>
          <a:p>
            <a:fld id="{3A5DF94D-1DC3-42D1-953E-40E15EBBC9BB}" type="slidenum">
              <a:rPr lang="en-US" smtClean="0">
                <a:solidFill>
                  <a:prstClr val="black"/>
                </a:solidFill>
              </a:rPr>
              <a:pPr/>
              <a:t>49</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A7EBC7-B70D-49A6-98B1-71A1066157C1}" type="slidenum">
              <a:rPr lang="en-US" smtClean="0"/>
              <a:pPr fontAlgn="base">
                <a:spcBef>
                  <a:spcPct val="0"/>
                </a:spcBef>
                <a:spcAft>
                  <a:spcPct val="0"/>
                </a:spcAft>
                <a:defRPr/>
              </a:pPr>
              <a:t>5</a:t>
            </a:fld>
            <a:endParaRPr lang="en-US" dirty="0" smtClean="0"/>
          </a:p>
        </p:txBody>
      </p:sp>
      <p:sp>
        <p:nvSpPr>
          <p:cNvPr id="5" name="Date Placeholder 4"/>
          <p:cNvSpPr>
            <a:spLocks noGrp="1"/>
          </p:cNvSpPr>
          <p:nvPr>
            <p:ph type="dt" sz="quarter" idx="1"/>
          </p:nvPr>
        </p:nvSpPr>
        <p:spPr/>
        <p:txBody>
          <a:bodyPr/>
          <a:lstStyle/>
          <a:p>
            <a:pPr>
              <a:defRPr/>
            </a:pPr>
            <a:fld id="{A6354FD2-606E-4518-B808-93D79E91B5AB}" type="datetime6">
              <a:rPr lang="en-US"/>
              <a:pPr>
                <a:defRPr/>
              </a:pPr>
              <a:t>March 14</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US" dirty="0" smtClean="0"/>
          </a:p>
        </p:txBody>
      </p:sp>
      <p:sp>
        <p:nvSpPr>
          <p:cNvPr id="205828" name="Slide Number Placeholder 3"/>
          <p:cNvSpPr>
            <a:spLocks noGrp="1"/>
          </p:cNvSpPr>
          <p:nvPr>
            <p:ph type="sldNum" sz="quarter" idx="5"/>
          </p:nvPr>
        </p:nvSpPr>
        <p:spPr>
          <a:noFill/>
        </p:spPr>
        <p:txBody>
          <a:bodyPr/>
          <a:lstStyle/>
          <a:p>
            <a:fld id="{3A5DF94D-1DC3-42D1-953E-40E15EBBC9BB}" type="slidenum">
              <a:rPr lang="en-US" smtClean="0">
                <a:solidFill>
                  <a:prstClr val="black"/>
                </a:solidFill>
              </a:rPr>
              <a:pPr/>
              <a:t>50</a:t>
            </a:fld>
            <a:endParaRPr lang="en-US" dirty="0" smtClean="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US" dirty="0" smtClean="0"/>
          </a:p>
        </p:txBody>
      </p:sp>
      <p:sp>
        <p:nvSpPr>
          <p:cNvPr id="205828" name="Slide Number Placeholder 3"/>
          <p:cNvSpPr>
            <a:spLocks noGrp="1"/>
          </p:cNvSpPr>
          <p:nvPr>
            <p:ph type="sldNum" sz="quarter" idx="5"/>
          </p:nvPr>
        </p:nvSpPr>
        <p:spPr>
          <a:noFill/>
        </p:spPr>
        <p:txBody>
          <a:bodyPr/>
          <a:lstStyle/>
          <a:p>
            <a:fld id="{3A5DF94D-1DC3-42D1-953E-40E15EBBC9BB}" type="slidenum">
              <a:rPr lang="en-US" smtClean="0">
                <a:solidFill>
                  <a:prstClr val="black"/>
                </a:solidFill>
              </a:rPr>
              <a:pPr/>
              <a:t>51</a:t>
            </a:fld>
            <a:endParaRPr lang="en-US" dirty="0" smtClean="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2ABB14-6F23-4EA7-889C-1C151DDB0D11}" type="slidenum">
              <a:rPr lang="en-US" smtClean="0"/>
              <a:pPr fontAlgn="base">
                <a:spcBef>
                  <a:spcPct val="0"/>
                </a:spcBef>
                <a:spcAft>
                  <a:spcPct val="0"/>
                </a:spcAft>
                <a:defRPr/>
              </a:pPr>
              <a:t>52</a:t>
            </a:fld>
            <a:endParaRPr lang="en-US" dirty="0" smtClean="0"/>
          </a:p>
        </p:txBody>
      </p:sp>
      <p:sp>
        <p:nvSpPr>
          <p:cNvPr id="5" name="Date Placeholder 4"/>
          <p:cNvSpPr>
            <a:spLocks noGrp="1"/>
          </p:cNvSpPr>
          <p:nvPr>
            <p:ph type="dt" sz="quarter" idx="1"/>
          </p:nvPr>
        </p:nvSpPr>
        <p:spPr/>
        <p:txBody>
          <a:bodyPr/>
          <a:lstStyle/>
          <a:p>
            <a:pPr>
              <a:defRPr/>
            </a:pPr>
            <a:fld id="{D0EF8A01-F5A7-47CB-9E5C-2610F4EC4E9D}" type="datetime6">
              <a:rPr lang="en-US"/>
              <a:pPr>
                <a:defRPr/>
              </a:pPr>
              <a:t>March 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DAA826-12D3-4A56-B7B7-B81FDCC41216}" type="slidenum">
              <a:rPr lang="en-US" smtClean="0"/>
              <a:pPr fontAlgn="base">
                <a:spcBef>
                  <a:spcPct val="0"/>
                </a:spcBef>
                <a:spcAft>
                  <a:spcPct val="0"/>
                </a:spcAft>
                <a:defRPr/>
              </a:pPr>
              <a:t>6</a:t>
            </a:fld>
            <a:endParaRPr lang="en-US" dirty="0" smtClean="0"/>
          </a:p>
        </p:txBody>
      </p:sp>
      <p:sp>
        <p:nvSpPr>
          <p:cNvPr id="5" name="Date Placeholder 4"/>
          <p:cNvSpPr>
            <a:spLocks noGrp="1"/>
          </p:cNvSpPr>
          <p:nvPr>
            <p:ph type="dt" sz="quarter" idx="1"/>
          </p:nvPr>
        </p:nvSpPr>
        <p:spPr/>
        <p:txBody>
          <a:bodyPr/>
          <a:lstStyle/>
          <a:p>
            <a:pPr>
              <a:defRPr/>
            </a:pPr>
            <a:fld id="{C007F7D2-126E-4621-A798-995FC3F4ECC4}" type="datetime6">
              <a:rPr lang="en-US"/>
              <a:pPr>
                <a:defRPr/>
              </a:pPr>
              <a:t>March 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DAA826-12D3-4A56-B7B7-B81FDCC41216}" type="slidenum">
              <a:rPr lang="en-US" smtClean="0"/>
              <a:pPr fontAlgn="base">
                <a:spcBef>
                  <a:spcPct val="0"/>
                </a:spcBef>
                <a:spcAft>
                  <a:spcPct val="0"/>
                </a:spcAft>
                <a:defRPr/>
              </a:pPr>
              <a:t>7</a:t>
            </a:fld>
            <a:endParaRPr lang="en-US" dirty="0" smtClean="0"/>
          </a:p>
        </p:txBody>
      </p:sp>
      <p:sp>
        <p:nvSpPr>
          <p:cNvPr id="5" name="Date Placeholder 4"/>
          <p:cNvSpPr>
            <a:spLocks noGrp="1"/>
          </p:cNvSpPr>
          <p:nvPr>
            <p:ph type="dt" sz="quarter" idx="1"/>
          </p:nvPr>
        </p:nvSpPr>
        <p:spPr/>
        <p:txBody>
          <a:bodyPr/>
          <a:lstStyle/>
          <a:p>
            <a:pPr>
              <a:defRPr/>
            </a:pPr>
            <a:fld id="{C007F7D2-126E-4621-A798-995FC3F4ECC4}" type="datetime6">
              <a:rPr lang="en-US"/>
              <a:pPr>
                <a:defRPr/>
              </a:pPr>
              <a:t>March 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E0E423-ACD1-4533-A963-43ED347D49B2}" type="slidenum">
              <a:rPr lang="en-US" smtClean="0"/>
              <a:pPr fontAlgn="base">
                <a:spcBef>
                  <a:spcPct val="0"/>
                </a:spcBef>
                <a:spcAft>
                  <a:spcPct val="0"/>
                </a:spcAft>
                <a:defRPr/>
              </a:pPr>
              <a:t>8</a:t>
            </a:fld>
            <a:endParaRPr lang="en-US" dirty="0" smtClean="0"/>
          </a:p>
        </p:txBody>
      </p:sp>
      <p:sp>
        <p:nvSpPr>
          <p:cNvPr id="5" name="Date Placeholder 4"/>
          <p:cNvSpPr>
            <a:spLocks noGrp="1"/>
          </p:cNvSpPr>
          <p:nvPr>
            <p:ph type="dt" sz="quarter" idx="1"/>
          </p:nvPr>
        </p:nvSpPr>
        <p:spPr/>
        <p:txBody>
          <a:bodyPr/>
          <a:lstStyle/>
          <a:p>
            <a:pPr>
              <a:defRPr/>
            </a:pPr>
            <a:fld id="{C162298E-BA3F-4476-95EA-E213E866D078}" type="datetime6">
              <a:rPr lang="en-US"/>
              <a:pPr>
                <a:defRPr/>
              </a:pPr>
              <a:t>March 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CDBFAA-9BE9-4139-89A8-F4ED1A9B1F13}" type="slidenum">
              <a:rPr lang="en-US" smtClean="0"/>
              <a:pPr fontAlgn="base">
                <a:spcBef>
                  <a:spcPct val="0"/>
                </a:spcBef>
                <a:spcAft>
                  <a:spcPct val="0"/>
                </a:spcAft>
                <a:defRPr/>
              </a:pPr>
              <a:t>9</a:t>
            </a:fld>
            <a:endParaRPr lang="en-US" dirty="0" smtClean="0"/>
          </a:p>
        </p:txBody>
      </p:sp>
      <p:sp>
        <p:nvSpPr>
          <p:cNvPr id="5" name="Date Placeholder 4"/>
          <p:cNvSpPr>
            <a:spLocks noGrp="1"/>
          </p:cNvSpPr>
          <p:nvPr>
            <p:ph type="dt" sz="quarter" idx="1"/>
          </p:nvPr>
        </p:nvSpPr>
        <p:spPr/>
        <p:txBody>
          <a:bodyPr/>
          <a:lstStyle/>
          <a:p>
            <a:pPr>
              <a:defRPr/>
            </a:pPr>
            <a:fld id="{BB1B2A56-9D55-4312-AB37-405442D9AE01}" type="datetime6">
              <a:rPr lang="en-US"/>
              <a:pPr>
                <a:defRPr/>
              </a:pPr>
              <a:t>March 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530911F-122B-45A4-B7F2-ADD39F3AAF3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03DBD6-FE95-493F-AE5E-C91755A9818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FE30B9-94F0-46D8-B8B0-2FBC0896112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4F25616-0C49-426B-8A91-1F120CB0C04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0C867C9-38BE-47B0-8D0F-0CFED92482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4CDE353-543F-4F74-878B-CD8E0169138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8C57C-4AF7-4F73-AAD9-63269B6FF35F}" type="datetime1">
              <a:rPr lang="en-US" smtClean="0"/>
              <a:pPr/>
              <a:t>3/14/2014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91B047-69F3-4964-A301-5E0E71475040}" type="slidenum">
              <a:rPr lang="en-US" smtClean="0"/>
              <a:pPr/>
              <a:t>‹#›</a:t>
            </a:fld>
            <a:endParaRPr lang="en-US" dirty="0"/>
          </a:p>
        </p:txBody>
      </p:sp>
    </p:spTree>
    <p:extLst>
      <p:ext uri="{BB962C8B-B14F-4D97-AF65-F5344CB8AC3E}">
        <p14:creationId xmlns:p14="http://schemas.microsoft.com/office/powerpoint/2010/main" val="279320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A69B51-D0FE-4239-A60A-13A439C404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8" r:id="rId1"/>
    <p:sldLayoutId id="2147483751" r:id="rId2"/>
    <p:sldLayoutId id="2147483752" r:id="rId3"/>
    <p:sldLayoutId id="2147483753" r:id="rId4"/>
    <p:sldLayoutId id="2147483754" r:id="rId5"/>
    <p:sldLayoutId id="2147483755" r:id="rId6"/>
    <p:sldLayoutId id="2147483757" r:id="rId7"/>
    <p:sldLayoutId id="2147483759" r:id="rId8"/>
  </p:sldLayoutIdLst>
  <p:hf hdr="0" ftr="0" dt="0"/>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Times New Roman" pitchFamily="18" charset="0"/>
        </a:defRPr>
      </a:lvl2pPr>
      <a:lvl3pPr algn="ctr" rtl="0" eaLnBrk="0" fontAlgn="base" hangingPunct="0">
        <a:spcBef>
          <a:spcPct val="0"/>
        </a:spcBef>
        <a:spcAft>
          <a:spcPct val="0"/>
        </a:spcAft>
        <a:defRPr sz="3200">
          <a:solidFill>
            <a:schemeClr val="tx1"/>
          </a:solidFill>
          <a:latin typeface="Times New Roman" pitchFamily="18" charset="0"/>
        </a:defRPr>
      </a:lvl3pPr>
      <a:lvl4pPr algn="ctr" rtl="0" eaLnBrk="0" fontAlgn="base" hangingPunct="0">
        <a:spcBef>
          <a:spcPct val="0"/>
        </a:spcBef>
        <a:spcAft>
          <a:spcPct val="0"/>
        </a:spcAft>
        <a:defRPr sz="3200">
          <a:solidFill>
            <a:schemeClr val="tx1"/>
          </a:solidFill>
          <a:latin typeface="Times New Roman" pitchFamily="18" charset="0"/>
        </a:defRPr>
      </a:lvl4pPr>
      <a:lvl5pPr algn="ctr" rtl="0" eaLnBrk="0" fontAlgn="base" hangingPunct="0">
        <a:spcBef>
          <a:spcPct val="0"/>
        </a:spcBef>
        <a:spcAft>
          <a:spcPct val="0"/>
        </a:spcAft>
        <a:defRPr sz="3200">
          <a:solidFill>
            <a:schemeClr val="tx1"/>
          </a:solidFill>
          <a:latin typeface="Times New Roman" pitchFamily="18" charset="0"/>
        </a:defRPr>
      </a:lvl5pPr>
      <a:lvl6pPr marL="457200" algn="ctr" rtl="0" fontAlgn="base">
        <a:spcBef>
          <a:spcPct val="0"/>
        </a:spcBef>
        <a:spcAft>
          <a:spcPct val="0"/>
        </a:spcAft>
        <a:defRPr sz="3200">
          <a:solidFill>
            <a:schemeClr val="tx1"/>
          </a:solidFill>
          <a:latin typeface="Times New Roman" pitchFamily="18" charset="0"/>
        </a:defRPr>
      </a:lvl6pPr>
      <a:lvl7pPr marL="914400" algn="ctr" rtl="0" fontAlgn="base">
        <a:spcBef>
          <a:spcPct val="0"/>
        </a:spcBef>
        <a:spcAft>
          <a:spcPct val="0"/>
        </a:spcAft>
        <a:defRPr sz="3200">
          <a:solidFill>
            <a:schemeClr val="tx1"/>
          </a:solidFill>
          <a:latin typeface="Times New Roman" pitchFamily="18" charset="0"/>
        </a:defRPr>
      </a:lvl7pPr>
      <a:lvl8pPr marL="1371600" algn="ctr" rtl="0" fontAlgn="base">
        <a:spcBef>
          <a:spcPct val="0"/>
        </a:spcBef>
        <a:spcAft>
          <a:spcPct val="0"/>
        </a:spcAft>
        <a:defRPr sz="3200">
          <a:solidFill>
            <a:schemeClr val="tx1"/>
          </a:solidFill>
          <a:latin typeface="Times New Roman" pitchFamily="18" charset="0"/>
        </a:defRPr>
      </a:lvl8pPr>
      <a:lvl9pPr marL="1828800" algn="ctr" rtl="0" fontAlgn="base">
        <a:spcBef>
          <a:spcPct val="0"/>
        </a:spcBef>
        <a:spcAft>
          <a:spcPct val="0"/>
        </a:spcAft>
        <a:defRPr sz="32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2.wmf"/><Relationship Id="rId5" Type="http://schemas.openxmlformats.org/officeDocument/2006/relationships/image" Target="../media/image21.wmf"/><Relationship Id="rId10" Type="http://schemas.openxmlformats.org/officeDocument/2006/relationships/image" Target="../media/image26.png"/><Relationship Id="rId4" Type="http://schemas.openxmlformats.org/officeDocument/2006/relationships/image" Target="../media/image20.wmf"/><Relationship Id="rId9" Type="http://schemas.openxmlformats.org/officeDocument/2006/relationships/image" Target="../media/image25.wmf"/></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2.wmf"/><Relationship Id="rId5" Type="http://schemas.openxmlformats.org/officeDocument/2006/relationships/image" Target="../media/image27.png"/><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8.wmf"/><Relationship Id="rId12" Type="http://schemas.openxmlformats.org/officeDocument/2006/relationships/image" Target="../media/image31.wmf"/><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0.wmf"/><Relationship Id="rId11" Type="http://schemas.openxmlformats.org/officeDocument/2006/relationships/image" Target="../media/image30.png"/><Relationship Id="rId5" Type="http://schemas.openxmlformats.org/officeDocument/2006/relationships/image" Target="../media/image22.wmf"/><Relationship Id="rId10" Type="http://schemas.openxmlformats.org/officeDocument/2006/relationships/image" Target="../media/image29.png"/><Relationship Id="rId4" Type="http://schemas.openxmlformats.org/officeDocument/2006/relationships/image" Target="../media/image21.wmf"/><Relationship Id="rId9" Type="http://schemas.openxmlformats.org/officeDocument/2006/relationships/image" Target="../media/image24.wmf"/></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wmf"/><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2.wmf"/><Relationship Id="rId5" Type="http://schemas.openxmlformats.org/officeDocument/2006/relationships/image" Target="../media/image21.wmf"/><Relationship Id="rId10" Type="http://schemas.openxmlformats.org/officeDocument/2006/relationships/image" Target="../media/image24.wmf"/><Relationship Id="rId4" Type="http://schemas.openxmlformats.org/officeDocument/2006/relationships/image" Target="../media/image20.wmf"/><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3.png"/><Relationship Id="rId7" Type="http://schemas.openxmlformats.org/officeDocument/2006/relationships/image" Target="../media/image28.wmf"/><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0.wmf"/><Relationship Id="rId11" Type="http://schemas.openxmlformats.org/officeDocument/2006/relationships/image" Target="../media/image31.wmf"/><Relationship Id="rId5" Type="http://schemas.openxmlformats.org/officeDocument/2006/relationships/image" Target="../media/image22.wmf"/><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3.png"/><Relationship Id="rId7" Type="http://schemas.openxmlformats.org/officeDocument/2006/relationships/image" Target="../media/image28.wmf"/><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0.wmf"/><Relationship Id="rId11" Type="http://schemas.openxmlformats.org/officeDocument/2006/relationships/image" Target="../media/image31.wmf"/><Relationship Id="rId5" Type="http://schemas.openxmlformats.org/officeDocument/2006/relationships/image" Target="../media/image22.wmf"/><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7.wmf"/><Relationship Id="rId3" Type="http://schemas.openxmlformats.org/officeDocument/2006/relationships/image" Target="../media/image19.png"/><Relationship Id="rId7" Type="http://schemas.openxmlformats.org/officeDocument/2006/relationships/hyperlink" Target="http://www.google.com/imgres?imgurl=http://www.cogility.com/Images/Document-icon2.png&amp;imgrefurl=http://www.cogility.com/services.html&amp;usg=__eNnRjnp6naJw9aWYVM42dknAcyI=&amp;h=256&amp;w=256&amp;sz=39&amp;hl=en&amp;start=38&amp;zoom=1&amp;itbs=1&amp;tbnid=fUdOqC5c0mXO1M:&amp;tbnh=111&amp;tbnw=111&amp;prev=/search?q=documentation+icon&amp;start=20&amp;hl=en&amp;safe=strict&amp;client=dell-usuk-rel&amp;sa=N&amp;channel=us&amp;gbv=2&amp;ad=w5&amp;ndsp=20&amp;biw=1259&amp;bih=508&amp;tbm=isch&amp;ei=oQG-TbzNH4HTgQfw-5mPBw" TargetMode="External"/><Relationship Id="rId12"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43.jpeg"/><Relationship Id="rId11" Type="http://schemas.openxmlformats.org/officeDocument/2006/relationships/hyperlink" Target="http://cdn7.iconfinder.com/data/icons/packy_by_etcoman/48/Wooden_Crate.png" TargetMode="External"/><Relationship Id="rId5" Type="http://schemas.openxmlformats.org/officeDocument/2006/relationships/hyperlink" Target="http://www.google.com/imgres?imgurl=http://www.psdgraphics.com/file/bank-building-icon.jpg&amp;imgrefurl=http://www.bengske.com/bank-building-icon-psd/&amp;usg=__nIrf6D-RXSWcaH9kxbKXxMTfii8=&amp;h=1024&amp;w=1280&amp;sz=141&amp;hl=en&amp;start=85&amp;zoom=1&amp;itbs=1&amp;tbnid=VZNTeMC-RI-D2M:&amp;tbnh=120&amp;tbnw=150&amp;prev=/search?q=Clip+art+of+bank+buildings&amp;start=80&amp;hl=en&amp;safe=strict&amp;client=dell-usuk-rel&amp;sa=N&amp;channel=us&amp;gbv=2&amp;ad=w5&amp;ndsp=20&amp;biw=1259&amp;bih=508&amp;tbm=isch&amp;ei=eby9TcacL8L00gGTqcnXBg" TargetMode="External"/><Relationship Id="rId10" Type="http://schemas.openxmlformats.org/officeDocument/2006/relationships/image" Target="../media/image45.jpeg"/><Relationship Id="rId4" Type="http://schemas.openxmlformats.org/officeDocument/2006/relationships/image" Target="../media/image42.png"/><Relationship Id="rId9" Type="http://schemas.openxmlformats.org/officeDocument/2006/relationships/hyperlink" Target="http://www.google.com/imgres?imgurl=http://www.dryer-ell.com/images/clips/letter_fl_icon.gif&amp;imgrefurl=http://jonasbrotherszone.com/biography/deduction-icon&amp;page=5&amp;usg=__PAT56b8CGV0ceunv1R072hildZ4=&amp;h=195&amp;w=165&amp;sz=5&amp;hl=en&amp;start=39&amp;zoom=1&amp;itbs=1&amp;tbnid=uz072sigeJsx3M:&amp;tbnh=104&amp;tbnw=88&amp;prev=/images?q=letter+of+credit+icon&amp;start=20&amp;hl=en&amp;safe=strict&amp;client=dell-usuk-rel&amp;sa=N&amp;channel=us&amp;gbv=2&amp;ad=w5&amp;ndsp=20&amp;biw=1259&amp;bih=547&amp;tbm=isch&amp;ei=1we-TfXPA8rIgQeOzMyYBw"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r>
              <a:rPr lang="en-US" sz="4000" b="1" dirty="0" smtClean="0">
                <a:latin typeface="Times New Roman" pitchFamily="18" charset="0"/>
                <a:cs typeface="Times New Roman" pitchFamily="18" charset="0"/>
              </a:rPr>
              <a:t>The Logistics &amp; Law of Exporting from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The United States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Presented </a:t>
            </a:r>
            <a:r>
              <a:rPr lang="en-US" sz="1600" b="1" dirty="0" smtClean="0">
                <a:latin typeface="Times New Roman" pitchFamily="18" charset="0"/>
                <a:cs typeface="Times New Roman" pitchFamily="18" charset="0"/>
              </a:rPr>
              <a:t>by:</a:t>
            </a:r>
            <a:br>
              <a:rPr lang="en-US" sz="1600" b="1" dirty="0" smtClean="0">
                <a:latin typeface="Times New Roman" pitchFamily="18" charset="0"/>
                <a:cs typeface="Times New Roman" pitchFamily="18" charset="0"/>
              </a:rPr>
            </a:br>
            <a:r>
              <a:rPr lang="en-US" sz="1600" b="1" dirty="0">
                <a:latin typeface="Times New Roman" pitchFamily="18" charset="0"/>
                <a:cs typeface="Times New Roman" pitchFamily="18" charset="0"/>
              </a:rPr>
              <a:t/>
            </a:r>
            <a:br>
              <a:rPr lang="en-US" sz="16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Trade Facilitators, Inc.</a:t>
            </a:r>
            <a:br>
              <a:rPr lang="en-US" sz="24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April 3, 2014</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grpSp>
        <p:nvGrpSpPr>
          <p:cNvPr id="3" name="Group 2"/>
          <p:cNvGrpSpPr/>
          <p:nvPr/>
        </p:nvGrpSpPr>
        <p:grpSpPr>
          <a:xfrm>
            <a:off x="533400" y="3557587"/>
            <a:ext cx="7924800" cy="2538413"/>
            <a:chOff x="533400" y="3048000"/>
            <a:chExt cx="7924800" cy="2538413"/>
          </a:xfrm>
        </p:grpSpPr>
        <p:pic>
          <p:nvPicPr>
            <p:cNvPr id="4" name="Picture 6" descr="C:\Users\dannyg723\Documents\SlidePictures\trucksideloading.jpg"/>
            <p:cNvPicPr>
              <a:picLocks noChangeAspect="1" noChangeArrowheads="1"/>
            </p:cNvPicPr>
            <p:nvPr/>
          </p:nvPicPr>
          <p:blipFill>
            <a:blip r:embed="rId3" cstate="print"/>
            <a:srcRect/>
            <a:stretch>
              <a:fillRect/>
            </a:stretch>
          </p:blipFill>
          <p:spPr bwMode="auto">
            <a:xfrm>
              <a:off x="6629400" y="3048000"/>
              <a:ext cx="1828800" cy="1448918"/>
            </a:xfrm>
            <a:prstGeom prst="rect">
              <a:avLst/>
            </a:prstGeom>
            <a:noFill/>
            <a:ln w="9525">
              <a:noFill/>
              <a:miter lim="800000"/>
              <a:headEnd/>
              <a:tailEnd/>
            </a:ln>
          </p:spPr>
        </p:pic>
        <p:pic>
          <p:nvPicPr>
            <p:cNvPr id="5" name="Picture 8" descr="C:\Users\dannyg723\Documents\SlidePictures\customs.jpg"/>
            <p:cNvPicPr>
              <a:picLocks noChangeAspect="1" noChangeArrowheads="1"/>
            </p:cNvPicPr>
            <p:nvPr/>
          </p:nvPicPr>
          <p:blipFill>
            <a:blip r:embed="rId4" cstate="print"/>
            <a:srcRect/>
            <a:stretch>
              <a:fillRect/>
            </a:stretch>
          </p:blipFill>
          <p:spPr bwMode="auto">
            <a:xfrm>
              <a:off x="3657600" y="4114800"/>
              <a:ext cx="1833563" cy="1471613"/>
            </a:xfrm>
            <a:prstGeom prst="rect">
              <a:avLst/>
            </a:prstGeom>
            <a:noFill/>
            <a:ln w="9525">
              <a:noFill/>
              <a:miter lim="800000"/>
              <a:headEnd/>
              <a:tailEnd/>
            </a:ln>
          </p:spPr>
        </p:pic>
        <p:pic>
          <p:nvPicPr>
            <p:cNvPr id="6" name="Picture 8" descr="I:\SlidePictures\vesselfrontend.jpg"/>
            <p:cNvPicPr>
              <a:picLocks noChangeAspect="1" noChangeArrowheads="1"/>
            </p:cNvPicPr>
            <p:nvPr/>
          </p:nvPicPr>
          <p:blipFill>
            <a:blip r:embed="rId5" cstate="print"/>
            <a:srcRect/>
            <a:stretch>
              <a:fillRect/>
            </a:stretch>
          </p:blipFill>
          <p:spPr bwMode="auto">
            <a:xfrm>
              <a:off x="533400" y="3124200"/>
              <a:ext cx="2175544" cy="1447800"/>
            </a:xfrm>
            <a:prstGeom prst="rect">
              <a:avLst/>
            </a:prstGeom>
            <a:noFill/>
          </p:spPr>
        </p:pic>
      </p:grpSp>
    </p:spTree>
    <p:extLst>
      <p:ext uri="{BB962C8B-B14F-4D97-AF65-F5344CB8AC3E}">
        <p14:creationId xmlns:p14="http://schemas.microsoft.com/office/powerpoint/2010/main" val="3083408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sz="half" idx="1"/>
          </p:nvPr>
        </p:nvSpPr>
        <p:spPr>
          <a:xfrm>
            <a:off x="457200" y="1798638"/>
            <a:ext cx="4038600" cy="4525962"/>
          </a:xfrm>
        </p:spPr>
        <p:txBody>
          <a:bodyPr/>
          <a:lstStyle/>
          <a:p>
            <a:pPr eaLnBrk="1" hangingPunct="1"/>
            <a:r>
              <a:rPr lang="en-US" sz="1800" dirty="0" smtClean="0"/>
              <a:t>TYPE &amp; TERMS OF PAYMENT: </a:t>
            </a:r>
          </a:p>
          <a:p>
            <a:pPr lvl="1" eaLnBrk="1" hangingPunct="1"/>
            <a:r>
              <a:rPr lang="en-US" sz="1600" dirty="0" smtClean="0"/>
              <a:t>Cash in advance</a:t>
            </a:r>
          </a:p>
          <a:p>
            <a:pPr lvl="1" eaLnBrk="1" hangingPunct="1"/>
            <a:r>
              <a:rPr lang="en-US" sz="1600" dirty="0" smtClean="0"/>
              <a:t>Open account (30, 60, 90 days)</a:t>
            </a:r>
          </a:p>
          <a:p>
            <a:pPr lvl="2" eaLnBrk="1" hangingPunct="1"/>
            <a:r>
              <a:rPr lang="en-US" sz="1400" dirty="0" smtClean="0"/>
              <a:t>When does the clock start ticking? (invoice date, transport document date, arrival date)</a:t>
            </a:r>
          </a:p>
          <a:p>
            <a:pPr lvl="1" eaLnBrk="1" hangingPunct="1"/>
            <a:r>
              <a:rPr lang="en-US" sz="1600" dirty="0" smtClean="0"/>
              <a:t>Documentary collections</a:t>
            </a:r>
          </a:p>
          <a:p>
            <a:pPr lvl="2" eaLnBrk="1" hangingPunct="1"/>
            <a:r>
              <a:rPr lang="en-US" sz="1400" dirty="0" smtClean="0"/>
              <a:t>Cash against Documents</a:t>
            </a:r>
          </a:p>
          <a:p>
            <a:pPr lvl="1" eaLnBrk="1" hangingPunct="1"/>
            <a:r>
              <a:rPr lang="en-US" sz="1600" dirty="0" smtClean="0"/>
              <a:t>Documentary credits</a:t>
            </a:r>
          </a:p>
          <a:p>
            <a:pPr lvl="2" eaLnBrk="1" hangingPunct="1"/>
            <a:r>
              <a:rPr lang="en-US" sz="1400" dirty="0" smtClean="0"/>
              <a:t>Letter of credit</a:t>
            </a:r>
          </a:p>
          <a:p>
            <a:pPr lvl="1" eaLnBrk="1" hangingPunct="1"/>
            <a:endParaRPr lang="en-US" sz="1600" dirty="0" smtClean="0"/>
          </a:p>
        </p:txBody>
      </p:sp>
      <p:sp>
        <p:nvSpPr>
          <p:cNvPr id="10" name="Slide Number Placeholder 9"/>
          <p:cNvSpPr>
            <a:spLocks noGrp="1"/>
          </p:cNvSpPr>
          <p:nvPr>
            <p:ph type="sldNum" sz="quarter" idx="12"/>
          </p:nvPr>
        </p:nvSpPr>
        <p:spPr/>
        <p:txBody>
          <a:bodyPr/>
          <a:lstStyle/>
          <a:p>
            <a:pPr>
              <a:defRPr/>
            </a:pPr>
            <a:fld id="{9C78653C-BE14-4D0F-8B11-BDADF4D6D3C8}" type="slidenum">
              <a:rPr lang="en-US" smtClean="0"/>
              <a:pPr>
                <a:defRPr/>
              </a:pPr>
              <a:t>10</a:t>
            </a:fld>
            <a:endParaRPr lang="en-US" dirty="0"/>
          </a:p>
        </p:txBody>
      </p:sp>
      <p:pic>
        <p:nvPicPr>
          <p:cNvPr id="29701" name="Picture 6" descr="C:\Users\dannyg723\Documents\SlidePictures\success.jpg"/>
          <p:cNvPicPr>
            <a:picLocks noGrp="1" noChangeAspect="1" noChangeArrowheads="1"/>
          </p:cNvPicPr>
          <p:nvPr>
            <p:ph sz="half" idx="2"/>
          </p:nvPr>
        </p:nvPicPr>
        <p:blipFill>
          <a:blip r:embed="rId3" cstate="print"/>
          <a:srcRect/>
          <a:stretch>
            <a:fillRect/>
          </a:stretch>
        </p:blipFill>
        <p:spPr>
          <a:xfrm>
            <a:off x="5410200" y="2057400"/>
            <a:ext cx="2286000" cy="1676400"/>
          </a:xfrm>
          <a:noFill/>
        </p:spPr>
      </p:pic>
      <p:sp>
        <p:nvSpPr>
          <p:cNvPr id="7" name="Title 1"/>
          <p:cNvSpPr>
            <a:spLocks noGrp="1"/>
          </p:cNvSpPr>
          <p:nvPr>
            <p:ph type="title"/>
          </p:nvPr>
        </p:nvSpPr>
        <p:spPr/>
        <p:txBody>
          <a:bodyPr rtlCol="0">
            <a:normAutofit fontScale="90000"/>
          </a:bodyPr>
          <a:lstStyle/>
          <a:p>
            <a:pPr eaLnBrk="1" fontAlgn="auto" hangingPunct="1">
              <a:spcAft>
                <a:spcPts val="0"/>
              </a:spcAft>
              <a:defRPr/>
            </a:pPr>
            <a:r>
              <a:rPr lang="en-US" sz="2800" dirty="0" smtClean="0"/>
              <a:t/>
            </a:r>
            <a:br>
              <a:rPr lang="en-US" sz="2800" dirty="0" smtClean="0"/>
            </a:br>
            <a:r>
              <a:rPr lang="en-US" sz="2800" dirty="0" smtClean="0"/>
              <a:t>International Sales Contracts:</a:t>
            </a:r>
            <a:br>
              <a:rPr lang="en-US" sz="2800" dirty="0" smtClean="0"/>
            </a:br>
            <a:r>
              <a:rPr lang="en-US" sz="2800" dirty="0" smtClean="0"/>
              <a:t>Clauses &amp; Considerations</a:t>
            </a:r>
            <a:br>
              <a:rPr lang="en-US" sz="2800" dirty="0" smtClean="0"/>
            </a:b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609600"/>
            <a:ext cx="8229600" cy="1143000"/>
          </a:xfrm>
        </p:spPr>
        <p:txBody>
          <a:bodyPr/>
          <a:lstStyle/>
          <a:p>
            <a:pPr eaLnBrk="1" hangingPunct="1"/>
            <a:r>
              <a:rPr lang="en-US" sz="2500" dirty="0" smtClean="0"/>
              <a:t>International Sales Contracts</a:t>
            </a:r>
            <a:br>
              <a:rPr lang="en-US" sz="2500" dirty="0" smtClean="0"/>
            </a:br>
            <a:r>
              <a:rPr lang="en-US" sz="2500" dirty="0" smtClean="0"/>
              <a:t>Clauses &amp; Considerations</a:t>
            </a:r>
            <a:br>
              <a:rPr lang="en-US" sz="2500" dirty="0" smtClean="0"/>
            </a:br>
            <a:r>
              <a:rPr lang="en-US" sz="2500" dirty="0" smtClean="0"/>
              <a:t/>
            </a:r>
            <a:br>
              <a:rPr lang="en-US" sz="2500" dirty="0" smtClean="0"/>
            </a:br>
            <a:endParaRPr lang="en-US" sz="2500" dirty="0" smtClean="0"/>
          </a:p>
        </p:txBody>
      </p:sp>
      <p:sp>
        <p:nvSpPr>
          <p:cNvPr id="33795" name="Content Placeholder 2"/>
          <p:cNvSpPr>
            <a:spLocks noGrp="1"/>
          </p:cNvSpPr>
          <p:nvPr>
            <p:ph sz="half" idx="1"/>
          </p:nvPr>
        </p:nvSpPr>
        <p:spPr>
          <a:xfrm>
            <a:off x="457200" y="1447800"/>
            <a:ext cx="4038600" cy="4525962"/>
          </a:xfrm>
        </p:spPr>
        <p:txBody>
          <a:bodyPr/>
          <a:lstStyle/>
          <a:p>
            <a:pPr eaLnBrk="1" hangingPunct="1"/>
            <a:r>
              <a:rPr lang="en-US" sz="1800" dirty="0" smtClean="0"/>
              <a:t>INCOTERMS</a:t>
            </a:r>
            <a:r>
              <a:rPr lang="en-US" sz="1400" dirty="0" smtClean="0">
                <a:latin typeface="Tunga"/>
                <a:cs typeface="Tunga"/>
              </a:rPr>
              <a:t>®</a:t>
            </a:r>
            <a:r>
              <a:rPr lang="en-US" sz="1800" dirty="0" smtClean="0"/>
              <a:t> RULE: </a:t>
            </a:r>
          </a:p>
          <a:p>
            <a:pPr lvl="1" eaLnBrk="1" hangingPunct="1"/>
            <a:r>
              <a:rPr lang="en-US" sz="1600" dirty="0" err="1" smtClean="0"/>
              <a:t>Incoterms</a:t>
            </a:r>
            <a:r>
              <a:rPr lang="en-US" sz="1200" dirty="0" smtClean="0">
                <a:latin typeface="Tunga"/>
                <a:cs typeface="Tunga"/>
              </a:rPr>
              <a:t>®</a:t>
            </a:r>
            <a:r>
              <a:rPr lang="en-US" sz="1600" dirty="0" smtClean="0"/>
              <a:t> 2010 rules specify the division of delivery-related cost and risk between a seller and buyer</a:t>
            </a:r>
          </a:p>
          <a:p>
            <a:pPr lvl="1" eaLnBrk="1" hangingPunct="1"/>
            <a:r>
              <a:rPr lang="en-US" sz="1600" dirty="0" smtClean="0"/>
              <a:t>In terms of scope, the negotiated </a:t>
            </a:r>
            <a:r>
              <a:rPr lang="en-US" sz="1600" dirty="0" err="1" smtClean="0"/>
              <a:t>Incoterms</a:t>
            </a:r>
            <a:r>
              <a:rPr lang="en-US" sz="1200" dirty="0" smtClean="0">
                <a:latin typeface="Tunga"/>
                <a:cs typeface="Tunga"/>
              </a:rPr>
              <a:t>®</a:t>
            </a:r>
            <a:r>
              <a:rPr lang="en-US" sz="1600" dirty="0" smtClean="0"/>
              <a:t> rule is </a:t>
            </a:r>
            <a:r>
              <a:rPr lang="en-US" sz="1600" b="1" dirty="0" smtClean="0"/>
              <a:t>the single most important </a:t>
            </a:r>
            <a:r>
              <a:rPr lang="en-US" sz="1600" dirty="0" smtClean="0"/>
              <a:t>component of a contract and all ensuing documents</a:t>
            </a:r>
          </a:p>
          <a:p>
            <a:pPr lvl="1" eaLnBrk="1" hangingPunct="1"/>
            <a:r>
              <a:rPr lang="en-US" sz="1600" dirty="0" smtClean="0"/>
              <a:t>ALWAYS specify an </a:t>
            </a:r>
            <a:r>
              <a:rPr lang="en-US" sz="1600" dirty="0" err="1" smtClean="0"/>
              <a:t>Incoterms</a:t>
            </a:r>
            <a:r>
              <a:rPr lang="en-US" sz="1200" dirty="0" smtClean="0">
                <a:latin typeface="Tunga"/>
                <a:cs typeface="Tunga"/>
              </a:rPr>
              <a:t>®</a:t>
            </a:r>
            <a:r>
              <a:rPr lang="en-US" sz="1600" dirty="0" smtClean="0"/>
              <a:t> rule in a contract and list it on all documents</a:t>
            </a:r>
          </a:p>
          <a:p>
            <a:pPr lvl="1" eaLnBrk="1" hangingPunct="1"/>
            <a:r>
              <a:rPr lang="en-US" sz="1600" dirty="0" smtClean="0"/>
              <a:t>ALWAYS add a clause in contracts that states “</a:t>
            </a:r>
            <a:r>
              <a:rPr lang="en-US" sz="1600" dirty="0" err="1" smtClean="0"/>
              <a:t>Incoterms</a:t>
            </a:r>
            <a:r>
              <a:rPr lang="en-US" sz="1200" dirty="0" smtClean="0">
                <a:latin typeface="Tunga"/>
                <a:cs typeface="Tunga"/>
              </a:rPr>
              <a:t>®</a:t>
            </a:r>
            <a:r>
              <a:rPr lang="en-US" sz="1600" dirty="0" smtClean="0"/>
              <a:t> rules will be interpreted pursuant to the ICC publication, </a:t>
            </a:r>
            <a:r>
              <a:rPr lang="en-US" sz="1600" i="1" dirty="0" err="1" smtClean="0"/>
              <a:t>Incoterms</a:t>
            </a:r>
            <a:r>
              <a:rPr lang="en-US" sz="1200" dirty="0" smtClean="0">
                <a:latin typeface="Tunga"/>
                <a:cs typeface="Tunga"/>
              </a:rPr>
              <a:t>®</a:t>
            </a:r>
            <a:r>
              <a:rPr lang="en-US" sz="1600" i="1" dirty="0" smtClean="0"/>
              <a:t> 2010”</a:t>
            </a:r>
          </a:p>
          <a:p>
            <a:pPr lvl="1" eaLnBrk="1" hangingPunct="1"/>
            <a:r>
              <a:rPr lang="en-US" sz="1600" dirty="0" smtClean="0"/>
              <a:t>Incoterms rules carry a stipulation for delivery date or range of acceptable time frame</a:t>
            </a:r>
          </a:p>
        </p:txBody>
      </p:sp>
      <p:sp>
        <p:nvSpPr>
          <p:cNvPr id="10" name="Slide Number Placeholder 9"/>
          <p:cNvSpPr>
            <a:spLocks noGrp="1"/>
          </p:cNvSpPr>
          <p:nvPr>
            <p:ph type="sldNum" sz="quarter" idx="12"/>
          </p:nvPr>
        </p:nvSpPr>
        <p:spPr/>
        <p:txBody>
          <a:bodyPr/>
          <a:lstStyle/>
          <a:p>
            <a:pPr>
              <a:defRPr/>
            </a:pPr>
            <a:fld id="{986D4199-517D-4B47-AB33-B14FA9F8188C}" type="slidenum">
              <a:rPr lang="en-US" smtClean="0"/>
              <a:pPr>
                <a:defRPr/>
              </a:pPr>
              <a:t>11</a:t>
            </a:fld>
            <a:endParaRPr lang="en-US" dirty="0"/>
          </a:p>
        </p:txBody>
      </p:sp>
      <p:pic>
        <p:nvPicPr>
          <p:cNvPr id="33797" name="Picture 6" descr="C:\Users\dannyg723\Documents\SlidePictures\FCASeller.jpg"/>
          <p:cNvPicPr>
            <a:picLocks noGrp="1" noChangeAspect="1" noChangeArrowheads="1"/>
          </p:cNvPicPr>
          <p:nvPr>
            <p:ph sz="half" idx="2"/>
          </p:nvPr>
        </p:nvPicPr>
        <p:blipFill>
          <a:blip r:embed="rId3" cstate="print"/>
          <a:srcRect/>
          <a:stretch>
            <a:fillRect/>
          </a:stretch>
        </p:blipFill>
        <p:spPr>
          <a:xfrm>
            <a:off x="5334000" y="2438400"/>
            <a:ext cx="2132013" cy="15367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FF063693-3DA8-4F45-8AE2-40C40C5E1611}" type="slidenum">
              <a:rPr lang="en-US" smtClean="0"/>
              <a:pPr>
                <a:defRPr/>
              </a:pPr>
              <a:t>12</a:t>
            </a:fld>
            <a:endParaRPr lang="en-US" dirty="0"/>
          </a:p>
        </p:txBody>
      </p:sp>
      <p:sp>
        <p:nvSpPr>
          <p:cNvPr id="7" name="Title 1"/>
          <p:cNvSpPr>
            <a:spLocks noGrp="1"/>
          </p:cNvSpPr>
          <p:nvPr>
            <p:ph type="title"/>
          </p:nvPr>
        </p:nvSpPr>
        <p:spPr/>
        <p:txBody>
          <a:bodyPr rtlCol="0">
            <a:normAutofit fontScale="90000"/>
          </a:bodyPr>
          <a:lstStyle/>
          <a:p>
            <a:pPr eaLnBrk="1" fontAlgn="auto" hangingPunct="1">
              <a:spcAft>
                <a:spcPts val="0"/>
              </a:spcAft>
              <a:defRPr/>
            </a:pPr>
            <a:r>
              <a:rPr lang="en-US" sz="2800" dirty="0" smtClean="0"/>
              <a:t/>
            </a:r>
            <a:br>
              <a:rPr lang="en-US" sz="2800" dirty="0" smtClean="0"/>
            </a:br>
            <a:r>
              <a:rPr lang="en-US" sz="2800" dirty="0" smtClean="0"/>
              <a:t>International Sales Contracts:</a:t>
            </a:r>
            <a:br>
              <a:rPr lang="en-US" sz="2800" dirty="0" smtClean="0"/>
            </a:br>
            <a:r>
              <a:rPr lang="en-US" sz="2800" dirty="0" smtClean="0"/>
              <a:t>Clauses Covered by </a:t>
            </a:r>
            <a:r>
              <a:rPr lang="en-US" sz="2800" dirty="0" err="1" smtClean="0"/>
              <a:t>Incoterms</a:t>
            </a:r>
            <a:r>
              <a:rPr lang="en-US" sz="2000" dirty="0" smtClean="0">
                <a:latin typeface="Tunga"/>
                <a:cs typeface="Tunga"/>
              </a:rPr>
              <a:t>®</a:t>
            </a:r>
            <a:r>
              <a:rPr lang="en-US" sz="2800" dirty="0" smtClean="0"/>
              <a:t> Rules</a:t>
            </a:r>
            <a:br>
              <a:rPr lang="en-US" sz="2800" dirty="0" smtClean="0"/>
            </a:br>
            <a:endParaRPr lang="en-US" sz="2800" dirty="0" smtClean="0"/>
          </a:p>
        </p:txBody>
      </p:sp>
      <p:sp>
        <p:nvSpPr>
          <p:cNvPr id="9" name="Content Placeholder 5"/>
          <p:cNvSpPr>
            <a:spLocks noGrp="1"/>
          </p:cNvSpPr>
          <p:nvPr>
            <p:ph sz="half" idx="1"/>
          </p:nvPr>
        </p:nvSpPr>
        <p:spPr/>
        <p:txBody>
          <a:bodyPr/>
          <a:lstStyle/>
          <a:p>
            <a:r>
              <a:rPr lang="en-US" sz="1800" dirty="0" smtClean="0"/>
              <a:t>Delivery of the goods by the seller</a:t>
            </a:r>
          </a:p>
          <a:p>
            <a:r>
              <a:rPr lang="en-US" sz="1800" dirty="0" smtClean="0"/>
              <a:t>Receipt of the goods by the buyer</a:t>
            </a:r>
          </a:p>
          <a:p>
            <a:r>
              <a:rPr lang="en-US" sz="1800" dirty="0" smtClean="0"/>
              <a:t>Export packaging</a:t>
            </a:r>
          </a:p>
          <a:p>
            <a:r>
              <a:rPr lang="en-US" sz="1800" dirty="0" smtClean="0"/>
              <a:t>Notice to the buyer or seller</a:t>
            </a:r>
          </a:p>
          <a:p>
            <a:r>
              <a:rPr lang="en-US" sz="1800" dirty="0" smtClean="0"/>
              <a:t>Transportation costs</a:t>
            </a:r>
          </a:p>
          <a:p>
            <a:r>
              <a:rPr lang="en-US" sz="1800" dirty="0" smtClean="0"/>
              <a:t>Contract of carriage</a:t>
            </a:r>
          </a:p>
          <a:p>
            <a:r>
              <a:rPr lang="en-US" sz="1800" dirty="0" smtClean="0"/>
              <a:t>Provision of commercial documents</a:t>
            </a:r>
          </a:p>
          <a:p>
            <a:r>
              <a:rPr lang="en-US" sz="1800" dirty="0" smtClean="0"/>
              <a:t>Provision of transport documents</a:t>
            </a:r>
          </a:p>
          <a:p>
            <a:r>
              <a:rPr lang="en-US" sz="1800" dirty="0" smtClean="0"/>
              <a:t>E-commerce</a:t>
            </a:r>
          </a:p>
          <a:p>
            <a:endParaRPr lang="en-US" sz="1800" dirty="0" smtClean="0"/>
          </a:p>
          <a:p>
            <a:endParaRPr lang="en-US" sz="1800" dirty="0"/>
          </a:p>
        </p:txBody>
      </p:sp>
      <p:sp>
        <p:nvSpPr>
          <p:cNvPr id="11" name="Content Placeholder 10"/>
          <p:cNvSpPr>
            <a:spLocks noGrp="1"/>
          </p:cNvSpPr>
          <p:nvPr>
            <p:ph sz="half" idx="2"/>
          </p:nvPr>
        </p:nvSpPr>
        <p:spPr/>
        <p:txBody>
          <a:bodyPr/>
          <a:lstStyle/>
          <a:p>
            <a:r>
              <a:rPr lang="en-US" sz="1800" dirty="0" smtClean="0"/>
              <a:t>Inspection of the goods</a:t>
            </a:r>
          </a:p>
          <a:p>
            <a:r>
              <a:rPr lang="en-US" sz="1800" dirty="0" smtClean="0"/>
              <a:t>Conditions precedent (import and/or export licenses)</a:t>
            </a:r>
          </a:p>
          <a:p>
            <a:r>
              <a:rPr lang="en-US" sz="1800" dirty="0" smtClean="0"/>
              <a:t>Conditions precedent (supply chain security)</a:t>
            </a:r>
          </a:p>
          <a:p>
            <a:r>
              <a:rPr lang="en-US" sz="1800" dirty="0" smtClean="0"/>
              <a:t>Transfer of risk</a:t>
            </a:r>
          </a:p>
          <a:p>
            <a:r>
              <a:rPr lang="en-US" sz="1800" dirty="0" smtClean="0"/>
              <a:t>Cargo insurance</a:t>
            </a:r>
          </a:p>
          <a:p>
            <a:r>
              <a:rPr lang="en-US" sz="1800" dirty="0" smtClean="0"/>
              <a:t>Customs clearance</a:t>
            </a:r>
          </a:p>
          <a:p>
            <a:r>
              <a:rPr lang="en-US" sz="1800" dirty="0" smtClean="0"/>
              <a:t>Payment of customs duties &amp; taxes</a:t>
            </a:r>
          </a:p>
          <a:p>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4"/>
          <p:cNvSpPr>
            <a:spLocks noGrp="1"/>
          </p:cNvSpPr>
          <p:nvPr>
            <p:ph sz="half" idx="1"/>
          </p:nvPr>
        </p:nvSpPr>
        <p:spPr>
          <a:xfrm>
            <a:off x="457200" y="1570037"/>
            <a:ext cx="4038600" cy="4525963"/>
          </a:xfrm>
        </p:spPr>
        <p:txBody>
          <a:bodyPr/>
          <a:lstStyle/>
          <a:p>
            <a:r>
              <a:rPr lang="en-US" sz="1800" dirty="0" smtClean="0"/>
              <a:t>COUNTRY OF ORIGIN OF THE GOODS</a:t>
            </a:r>
          </a:p>
          <a:p>
            <a:pPr lvl="1"/>
            <a:r>
              <a:rPr lang="en-US" sz="1600" dirty="0" smtClean="0"/>
              <a:t>Country of growth, assembly or manufacture of goods (not necessarily the country of export)</a:t>
            </a:r>
          </a:p>
          <a:p>
            <a:pPr lvl="1"/>
            <a:r>
              <a:rPr lang="en-US" sz="1600" dirty="0" smtClean="0"/>
              <a:t>Whether you are the buyer or seller, country of origin will impact the landed costs of the goods (customs duties are driven by this factor)</a:t>
            </a:r>
          </a:p>
          <a:p>
            <a:pPr lvl="1"/>
            <a:r>
              <a:rPr lang="en-US" sz="1600" dirty="0" smtClean="0"/>
              <a:t>C.O. is an important point, particularly if the States of the buyer and seller are party to a bi-lateral or multi-lateral trade agreement (NAFTA, KORUS, US/Colombia)</a:t>
            </a:r>
            <a:endParaRPr lang="en-US" sz="1800" dirty="0" smtClean="0"/>
          </a:p>
          <a:p>
            <a:endParaRPr lang="en-US" sz="1800" dirty="0" smtClean="0"/>
          </a:p>
          <a:p>
            <a:endParaRPr lang="en-US" sz="1800" dirty="0" smtClean="0"/>
          </a:p>
          <a:p>
            <a:pPr lvl="1"/>
            <a:endParaRPr lang="en-US" sz="1600" dirty="0" smtClean="0"/>
          </a:p>
        </p:txBody>
      </p:sp>
      <p:sp>
        <p:nvSpPr>
          <p:cNvPr id="10" name="Slide Number Placeholder 9"/>
          <p:cNvSpPr>
            <a:spLocks noGrp="1"/>
          </p:cNvSpPr>
          <p:nvPr>
            <p:ph type="sldNum" sz="quarter" idx="12"/>
          </p:nvPr>
        </p:nvSpPr>
        <p:spPr/>
        <p:txBody>
          <a:bodyPr/>
          <a:lstStyle/>
          <a:p>
            <a:pPr>
              <a:defRPr/>
            </a:pPr>
            <a:fld id="{4D3E6EA0-CDEB-4BC6-AE71-4509412AA1D1}" type="slidenum">
              <a:rPr lang="en-US" smtClean="0"/>
              <a:pPr>
                <a:defRPr/>
              </a:pPr>
              <a:t>13</a:t>
            </a:fld>
            <a:endParaRPr lang="en-US" dirty="0"/>
          </a:p>
        </p:txBody>
      </p:sp>
      <p:pic>
        <p:nvPicPr>
          <p:cNvPr id="48133" name="Picture 6" descr="C:\Users\dannyg723\Documents\SlidePictures\Ankara.jpg"/>
          <p:cNvPicPr>
            <a:picLocks noGrp="1" noChangeAspect="1" noChangeArrowheads="1"/>
          </p:cNvPicPr>
          <p:nvPr>
            <p:ph sz="half" idx="2"/>
          </p:nvPr>
        </p:nvPicPr>
        <p:blipFill>
          <a:blip r:embed="rId3" cstate="print"/>
          <a:srcRect/>
          <a:stretch>
            <a:fillRect/>
          </a:stretch>
        </p:blipFill>
        <p:spPr>
          <a:xfrm>
            <a:off x="5208588" y="2209800"/>
            <a:ext cx="2640012" cy="1689100"/>
          </a:xfrm>
          <a:noFill/>
        </p:spPr>
      </p:pic>
      <p:sp>
        <p:nvSpPr>
          <p:cNvPr id="7" name="Title 1"/>
          <p:cNvSpPr>
            <a:spLocks noGrp="1"/>
          </p:cNvSpPr>
          <p:nvPr>
            <p:ph type="title"/>
          </p:nvPr>
        </p:nvSpPr>
        <p:spPr>
          <a:xfrm>
            <a:off x="457200" y="533400"/>
            <a:ext cx="8229600" cy="1143000"/>
          </a:xfrm>
        </p:spPr>
        <p:txBody>
          <a:bodyPr/>
          <a:lstStyle/>
          <a:p>
            <a:pPr eaLnBrk="1" hangingPunct="1"/>
            <a:r>
              <a:rPr lang="en-US" sz="2500" dirty="0" smtClean="0"/>
              <a:t>International Sales Contracts</a:t>
            </a:r>
            <a:br>
              <a:rPr lang="en-US" sz="2500" dirty="0" smtClean="0"/>
            </a:br>
            <a:r>
              <a:rPr lang="en-US" sz="2500" dirty="0" smtClean="0"/>
              <a:t>Clauses &amp; Considerations</a:t>
            </a:r>
            <a:br>
              <a:rPr lang="en-US" sz="2500" dirty="0" smtClean="0"/>
            </a:br>
            <a:r>
              <a:rPr lang="en-US" sz="2500" dirty="0" smtClean="0"/>
              <a:t/>
            </a:r>
            <a:br>
              <a:rPr lang="en-US" sz="2500" dirty="0" smtClean="0"/>
            </a:br>
            <a:endParaRPr lang="en-US" sz="25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4"/>
          <p:cNvSpPr>
            <a:spLocks noGrp="1"/>
          </p:cNvSpPr>
          <p:nvPr>
            <p:ph sz="half" idx="1"/>
          </p:nvPr>
        </p:nvSpPr>
        <p:spPr>
          <a:xfrm>
            <a:off x="609600" y="1798638"/>
            <a:ext cx="4038600" cy="4525962"/>
          </a:xfrm>
        </p:spPr>
        <p:txBody>
          <a:bodyPr/>
          <a:lstStyle/>
          <a:p>
            <a:r>
              <a:rPr lang="en-US" sz="1800" dirty="0" smtClean="0"/>
              <a:t>TRANSFER OF TITLE TO THE GOODS </a:t>
            </a:r>
          </a:p>
          <a:p>
            <a:pPr lvl="1"/>
            <a:r>
              <a:rPr lang="en-US" sz="1600" dirty="0" smtClean="0"/>
              <a:t>There is a big difference between the transfer of risk and transfer of title</a:t>
            </a:r>
          </a:p>
          <a:p>
            <a:pPr lvl="1"/>
            <a:r>
              <a:rPr lang="en-US" sz="1600" dirty="0" smtClean="0"/>
              <a:t>Contrary to popular myth, Incoterms do NOT deal with transfer of title</a:t>
            </a:r>
          </a:p>
          <a:p>
            <a:pPr lvl="1"/>
            <a:r>
              <a:rPr lang="en-US" sz="1600" dirty="0" smtClean="0"/>
              <a:t>International contract law does not do a very good job of addressing transfer of title</a:t>
            </a:r>
          </a:p>
          <a:p>
            <a:pPr lvl="1"/>
            <a:r>
              <a:rPr lang="en-US" sz="1600" dirty="0" smtClean="0"/>
              <a:t>Be explicit in your Agreements about transfer of title</a:t>
            </a:r>
          </a:p>
        </p:txBody>
      </p:sp>
      <p:sp>
        <p:nvSpPr>
          <p:cNvPr id="10" name="Slide Number Placeholder 9"/>
          <p:cNvSpPr>
            <a:spLocks noGrp="1"/>
          </p:cNvSpPr>
          <p:nvPr>
            <p:ph type="sldNum" sz="quarter" idx="12"/>
          </p:nvPr>
        </p:nvSpPr>
        <p:spPr/>
        <p:txBody>
          <a:bodyPr/>
          <a:lstStyle/>
          <a:p>
            <a:pPr>
              <a:defRPr/>
            </a:pPr>
            <a:fld id="{49F00750-65E1-4D2C-87C7-6E407377FE9C}" type="slidenum">
              <a:rPr lang="en-US" smtClean="0"/>
              <a:pPr>
                <a:defRPr/>
              </a:pPr>
              <a:t>14</a:t>
            </a:fld>
            <a:endParaRPr lang="en-US" dirty="0"/>
          </a:p>
        </p:txBody>
      </p:sp>
      <p:pic>
        <p:nvPicPr>
          <p:cNvPr id="55301" name="Picture 6" descr="C:\Users\dannyg723\Documents\SlidePictures\namethatplace.jpg"/>
          <p:cNvPicPr>
            <a:picLocks noGrp="1" noChangeAspect="1" noChangeArrowheads="1"/>
          </p:cNvPicPr>
          <p:nvPr>
            <p:ph sz="half" idx="2"/>
          </p:nvPr>
        </p:nvPicPr>
        <p:blipFill>
          <a:blip r:embed="rId3" cstate="print"/>
          <a:srcRect/>
          <a:stretch>
            <a:fillRect/>
          </a:stretch>
        </p:blipFill>
        <p:spPr>
          <a:xfrm>
            <a:off x="5257800" y="2057400"/>
            <a:ext cx="2819400" cy="1843088"/>
          </a:xfrm>
          <a:noFill/>
        </p:spPr>
      </p:pic>
      <p:sp>
        <p:nvSpPr>
          <p:cNvPr id="7" name="Title 1"/>
          <p:cNvSpPr>
            <a:spLocks noGrp="1"/>
          </p:cNvSpPr>
          <p:nvPr>
            <p:ph type="title"/>
          </p:nvPr>
        </p:nvSpPr>
        <p:spPr>
          <a:xfrm>
            <a:off x="457200" y="457200"/>
            <a:ext cx="8229600" cy="1143000"/>
          </a:xfrm>
        </p:spPr>
        <p:txBody>
          <a:bodyPr/>
          <a:lstStyle/>
          <a:p>
            <a:pPr eaLnBrk="1" hangingPunct="1"/>
            <a:r>
              <a:rPr lang="en-US" sz="2500" dirty="0" smtClean="0"/>
              <a:t>International Sales Contracts</a:t>
            </a:r>
            <a:br>
              <a:rPr lang="en-US" sz="2500" dirty="0" smtClean="0"/>
            </a:br>
            <a:r>
              <a:rPr lang="en-US" sz="2500" dirty="0" smtClean="0"/>
              <a:t>Clauses &amp; Considerations</a:t>
            </a:r>
            <a:br>
              <a:rPr lang="en-US" sz="2500" dirty="0" smtClean="0"/>
            </a:br>
            <a:r>
              <a:rPr lang="en-US" sz="2500" dirty="0" smtClean="0"/>
              <a:t/>
            </a:r>
            <a:br>
              <a:rPr lang="en-US" sz="2500" dirty="0" smtClean="0"/>
            </a:br>
            <a:endParaRPr lang="en-US" sz="25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685800"/>
            <a:ext cx="8229600" cy="1143000"/>
          </a:xfrm>
        </p:spPr>
        <p:txBody>
          <a:bodyPr/>
          <a:lstStyle/>
          <a:p>
            <a:pPr eaLnBrk="1" hangingPunct="1"/>
            <a:r>
              <a:rPr lang="en-US" sz="3200" smtClean="0"/>
              <a:t>Incoterms® 2010:  </a:t>
            </a:r>
            <a:br>
              <a:rPr lang="en-US" sz="3200" smtClean="0"/>
            </a:br>
            <a:r>
              <a:rPr lang="en-US" sz="3200" smtClean="0"/>
              <a:t>Understanding &amp; Application</a:t>
            </a:r>
          </a:p>
        </p:txBody>
      </p:sp>
      <p:pic>
        <p:nvPicPr>
          <p:cNvPr id="2051" name="Picture 6" descr="globewithearphones"/>
          <p:cNvPicPr>
            <a:picLocks noChangeAspect="1" noChangeArrowheads="1"/>
          </p:cNvPicPr>
          <p:nvPr/>
        </p:nvPicPr>
        <p:blipFill>
          <a:blip r:embed="rId3" cstate="print"/>
          <a:srcRect/>
          <a:stretch>
            <a:fillRect/>
          </a:stretch>
        </p:blipFill>
        <p:spPr bwMode="auto">
          <a:xfrm>
            <a:off x="2284413" y="2362200"/>
            <a:ext cx="4573587" cy="2438400"/>
          </a:xfrm>
          <a:prstGeom prst="rect">
            <a:avLst/>
          </a:prstGeom>
          <a:noFill/>
          <a:ln w="9525">
            <a:noFill/>
            <a:miter lim="800000"/>
            <a:headEnd/>
            <a:tailEnd/>
          </a:ln>
        </p:spPr>
      </p:pic>
    </p:spTree>
    <p:extLst>
      <p:ext uri="{BB962C8B-B14F-4D97-AF65-F5344CB8AC3E}">
        <p14:creationId xmlns:p14="http://schemas.microsoft.com/office/powerpoint/2010/main" val="381619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defTabSz="863600" eaLnBrk="1" hangingPunct="1"/>
            <a:r>
              <a:rPr lang="en-US" sz="2800" smtClean="0"/>
              <a:t>Incoterms® Defined</a:t>
            </a:r>
          </a:p>
        </p:txBody>
      </p:sp>
      <p:sp>
        <p:nvSpPr>
          <p:cNvPr id="7171" name="Rectangle 3"/>
          <p:cNvSpPr>
            <a:spLocks noGrp="1" noChangeArrowheads="1"/>
          </p:cNvSpPr>
          <p:nvPr>
            <p:ph type="body" idx="1"/>
          </p:nvPr>
        </p:nvSpPr>
        <p:spPr>
          <a:xfrm>
            <a:off x="457200" y="1447800"/>
            <a:ext cx="8229600" cy="4283075"/>
          </a:xfrm>
        </p:spPr>
        <p:txBody>
          <a:bodyPr/>
          <a:lstStyle/>
          <a:p>
            <a:pPr marL="323850" indent="-323850" defTabSz="863600" eaLnBrk="1" hangingPunct="1"/>
            <a:r>
              <a:rPr lang="en-US" sz="2000" smtClean="0"/>
              <a:t>By focusing on the seller’s </a:t>
            </a:r>
            <a:r>
              <a:rPr lang="en-US" sz="2000" b="1" smtClean="0"/>
              <a:t>delivery obligations</a:t>
            </a:r>
            <a:r>
              <a:rPr lang="en-US" sz="2000" smtClean="0"/>
              <a:t> within an international sales contract Incoterms® govern </a:t>
            </a:r>
            <a:r>
              <a:rPr lang="en-US" sz="2000" b="1" smtClean="0"/>
              <a:t>three </a:t>
            </a:r>
            <a:r>
              <a:rPr lang="en-US" sz="2000" smtClean="0"/>
              <a:t>critically important considerations:</a:t>
            </a:r>
          </a:p>
          <a:p>
            <a:pPr marL="323850" indent="-323850" defTabSz="863600" eaLnBrk="1" hangingPunct="1"/>
            <a:endParaRPr lang="en-US" sz="2000" smtClean="0"/>
          </a:p>
          <a:p>
            <a:pPr marL="701675" lvl="1" indent="-269875" defTabSz="863600" eaLnBrk="1" hangingPunct="1"/>
            <a:r>
              <a:rPr lang="en-US" sz="1800" smtClean="0"/>
              <a:t>At what physical point in a supply chain the risk of loss o</a:t>
            </a:r>
            <a:r>
              <a:rPr lang="es-MX" sz="1800" smtClean="0"/>
              <a:t>r</a:t>
            </a:r>
            <a:r>
              <a:rPr lang="en-US" sz="1800" smtClean="0"/>
              <a:t> damage to the goods shifts from </a:t>
            </a:r>
            <a:r>
              <a:rPr lang="pt-BR" sz="1800" smtClean="0"/>
              <a:t>seller</a:t>
            </a:r>
            <a:r>
              <a:rPr lang="en-US" sz="1800" smtClean="0"/>
              <a:t> to </a:t>
            </a:r>
            <a:r>
              <a:rPr lang="pt-BR" sz="1800" smtClean="0"/>
              <a:t>buyer</a:t>
            </a:r>
          </a:p>
          <a:p>
            <a:pPr marL="323850" indent="-323850" defTabSz="863600" eaLnBrk="1" hangingPunct="1">
              <a:buFontTx/>
              <a:buNone/>
            </a:pPr>
            <a:endParaRPr lang="pt-BR" sz="2000" smtClean="0"/>
          </a:p>
          <a:p>
            <a:pPr marL="701675" lvl="1" indent="-269875" defTabSz="863600" eaLnBrk="1" hangingPunct="1"/>
            <a:r>
              <a:rPr lang="pt-BR" sz="1800" smtClean="0"/>
              <a:t>At what physical point in a supply chain the responsibility for all transportation, customs clearance, duties and related charges shift from the seller to the buyer</a:t>
            </a:r>
          </a:p>
          <a:p>
            <a:pPr marL="323850" indent="-323850" defTabSz="863600" eaLnBrk="1" hangingPunct="1">
              <a:buFontTx/>
              <a:buNone/>
            </a:pPr>
            <a:endParaRPr lang="pt-BR" sz="2000" smtClean="0"/>
          </a:p>
          <a:p>
            <a:pPr marL="701675" lvl="1" indent="-269875" defTabSz="863600" eaLnBrk="1" hangingPunct="1"/>
            <a:r>
              <a:rPr lang="pt-BR" sz="1800" smtClean="0"/>
              <a:t>Responsibility between seller and buyer for execution of certain functional activities</a:t>
            </a:r>
          </a:p>
          <a:p>
            <a:pPr marL="323850" indent="-323850" defTabSz="863600" eaLnBrk="1" hangingPunct="1">
              <a:buFontTx/>
              <a:buNone/>
            </a:pPr>
            <a:endParaRPr lang="en-US" sz="2000" smtClean="0"/>
          </a:p>
        </p:txBody>
      </p:sp>
    </p:spTree>
    <p:extLst>
      <p:ext uri="{BB962C8B-B14F-4D97-AF65-F5344CB8AC3E}">
        <p14:creationId xmlns:p14="http://schemas.microsoft.com/office/powerpoint/2010/main" val="15318064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2800" dirty="0" smtClean="0"/>
              <a:t>The </a:t>
            </a:r>
            <a:r>
              <a:rPr lang="en-US" sz="2800" dirty="0" err="1" smtClean="0"/>
              <a:t>Incoterms</a:t>
            </a:r>
            <a:r>
              <a:rPr lang="en-US" sz="2800" dirty="0" smtClean="0"/>
              <a:t>® Were </a:t>
            </a:r>
            <a:br>
              <a:rPr lang="en-US" sz="2800" dirty="0" smtClean="0"/>
            </a:br>
            <a:r>
              <a:rPr lang="en-US" sz="2800" dirty="0" smtClean="0"/>
              <a:t>Updated on 1/1/2011</a:t>
            </a:r>
          </a:p>
        </p:txBody>
      </p:sp>
      <p:pic>
        <p:nvPicPr>
          <p:cNvPr id="8195" name="Picture 2" descr="C:\Users\dannyg723\Documents\SlidePictures\Twowomencontract.jpg"/>
          <p:cNvPicPr>
            <a:picLocks noChangeAspect="1" noChangeArrowheads="1"/>
          </p:cNvPicPr>
          <p:nvPr/>
        </p:nvPicPr>
        <p:blipFill>
          <a:blip r:embed="rId3" cstate="print"/>
          <a:srcRect/>
          <a:stretch>
            <a:fillRect/>
          </a:stretch>
        </p:blipFill>
        <p:spPr bwMode="auto">
          <a:xfrm>
            <a:off x="2971800" y="2362200"/>
            <a:ext cx="3241675" cy="2157413"/>
          </a:xfrm>
          <a:prstGeom prst="rect">
            <a:avLst/>
          </a:prstGeom>
          <a:noFill/>
          <a:ln w="9525">
            <a:noFill/>
            <a:miter lim="800000"/>
            <a:headEnd/>
            <a:tailEnd/>
          </a:ln>
        </p:spPr>
      </p:pic>
    </p:spTree>
    <p:extLst>
      <p:ext uri="{BB962C8B-B14F-4D97-AF65-F5344CB8AC3E}">
        <p14:creationId xmlns:p14="http://schemas.microsoft.com/office/powerpoint/2010/main" val="1252197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dirty="0" err="1" smtClean="0"/>
              <a:t>Incoterms</a:t>
            </a:r>
            <a:r>
              <a:rPr lang="en-US" sz="2800" dirty="0" smtClean="0"/>
              <a:t>® That Ceased  </a:t>
            </a:r>
            <a:br>
              <a:rPr lang="en-US" sz="2800" dirty="0" smtClean="0"/>
            </a:br>
            <a:r>
              <a:rPr lang="en-US" sz="2800" dirty="0" smtClean="0"/>
              <a:t>To Exist 1/1/2011</a:t>
            </a:r>
          </a:p>
        </p:txBody>
      </p:sp>
      <p:sp>
        <p:nvSpPr>
          <p:cNvPr id="10243" name="Content Placeholder 2"/>
          <p:cNvSpPr>
            <a:spLocks noGrp="1"/>
          </p:cNvSpPr>
          <p:nvPr>
            <p:ph sz="half" idx="1"/>
          </p:nvPr>
        </p:nvSpPr>
        <p:spPr>
          <a:xfrm>
            <a:off x="457200" y="2179638"/>
            <a:ext cx="4038600" cy="4525962"/>
          </a:xfrm>
        </p:spPr>
        <p:txBody>
          <a:bodyPr/>
          <a:lstStyle/>
          <a:p>
            <a:pPr eaLnBrk="1" hangingPunct="1"/>
            <a:r>
              <a:rPr lang="en-US" sz="1800" smtClean="0">
                <a:solidFill>
                  <a:srgbClr val="FF0000"/>
                </a:solidFill>
              </a:rPr>
              <a:t>Delivered At Frontier (DAF)</a:t>
            </a:r>
          </a:p>
          <a:p>
            <a:pPr eaLnBrk="1" hangingPunct="1"/>
            <a:r>
              <a:rPr lang="en-US" sz="1800" smtClean="0">
                <a:solidFill>
                  <a:srgbClr val="FF0000"/>
                </a:solidFill>
              </a:rPr>
              <a:t>Delivered Ex Ship (DES)</a:t>
            </a:r>
          </a:p>
          <a:p>
            <a:pPr eaLnBrk="1" hangingPunct="1"/>
            <a:r>
              <a:rPr lang="en-US" sz="1800" smtClean="0">
                <a:solidFill>
                  <a:srgbClr val="FF0000"/>
                </a:solidFill>
              </a:rPr>
              <a:t>Delivered Ex Quay (DEQ)</a:t>
            </a:r>
          </a:p>
          <a:p>
            <a:pPr eaLnBrk="1" hangingPunct="1"/>
            <a:r>
              <a:rPr lang="en-US" sz="1800" smtClean="0">
                <a:solidFill>
                  <a:srgbClr val="FF0000"/>
                </a:solidFill>
              </a:rPr>
              <a:t>Delivered Duty Unpaid (DDU)</a:t>
            </a:r>
          </a:p>
        </p:txBody>
      </p:sp>
      <p:pic>
        <p:nvPicPr>
          <p:cNvPr id="10244" name="Picture 2" descr="C:\Users\dannyg723\Documents\SlidePictures\WhatIncotermsdontdo.jpg"/>
          <p:cNvPicPr>
            <a:picLocks noGrp="1" noChangeAspect="1" noChangeArrowheads="1"/>
          </p:cNvPicPr>
          <p:nvPr>
            <p:ph sz="half" idx="2"/>
          </p:nvPr>
        </p:nvPicPr>
        <p:blipFill>
          <a:blip r:embed="rId3" cstate="print"/>
          <a:srcRect/>
          <a:stretch>
            <a:fillRect/>
          </a:stretch>
        </p:blipFill>
        <p:spPr>
          <a:xfrm>
            <a:off x="5334000" y="1954213"/>
            <a:ext cx="2743200" cy="2008187"/>
          </a:xfrm>
        </p:spPr>
      </p:pic>
    </p:spTree>
    <p:extLst>
      <p:ext uri="{BB962C8B-B14F-4D97-AF65-F5344CB8AC3E}">
        <p14:creationId xmlns:p14="http://schemas.microsoft.com/office/powerpoint/2010/main" val="99961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dirty="0" err="1" smtClean="0"/>
              <a:t>Incoterms</a:t>
            </a:r>
            <a:r>
              <a:rPr lang="en-US" sz="2800" dirty="0" smtClean="0"/>
              <a:t>® That Were </a:t>
            </a:r>
            <a:br>
              <a:rPr lang="en-US" sz="2800" dirty="0" smtClean="0"/>
            </a:br>
            <a:r>
              <a:rPr lang="en-US" sz="2800" dirty="0" smtClean="0"/>
              <a:t>Added on 1/1/2011</a:t>
            </a:r>
          </a:p>
        </p:txBody>
      </p:sp>
      <p:sp>
        <p:nvSpPr>
          <p:cNvPr id="11267" name="Content Placeholder 2"/>
          <p:cNvSpPr>
            <a:spLocks noGrp="1"/>
          </p:cNvSpPr>
          <p:nvPr>
            <p:ph sz="half" idx="1"/>
          </p:nvPr>
        </p:nvSpPr>
        <p:spPr>
          <a:xfrm>
            <a:off x="457200" y="2408238"/>
            <a:ext cx="4038600" cy="4525962"/>
          </a:xfrm>
        </p:spPr>
        <p:txBody>
          <a:bodyPr/>
          <a:lstStyle/>
          <a:p>
            <a:pPr eaLnBrk="1" hangingPunct="1"/>
            <a:r>
              <a:rPr lang="en-US" sz="1800" smtClean="0">
                <a:solidFill>
                  <a:srgbClr val="00B050"/>
                </a:solidFill>
              </a:rPr>
              <a:t>Delivered At Terminal (DAT)</a:t>
            </a:r>
          </a:p>
          <a:p>
            <a:pPr eaLnBrk="1" hangingPunct="1"/>
            <a:r>
              <a:rPr lang="en-US" sz="1800" smtClean="0">
                <a:solidFill>
                  <a:srgbClr val="00B050"/>
                </a:solidFill>
              </a:rPr>
              <a:t>Delivered At Place (DAP)</a:t>
            </a:r>
          </a:p>
        </p:txBody>
      </p:sp>
      <p:pic>
        <p:nvPicPr>
          <p:cNvPr id="11268" name="Picture 3" descr="C:\Users\dannyg723\Documents\SlidePictures\girlwithmagnifyingglass.jpg"/>
          <p:cNvPicPr>
            <a:picLocks noGrp="1" noChangeAspect="1" noChangeArrowheads="1"/>
          </p:cNvPicPr>
          <p:nvPr>
            <p:ph sz="half" idx="2"/>
          </p:nvPr>
        </p:nvPicPr>
        <p:blipFill>
          <a:blip r:embed="rId3" cstate="print"/>
          <a:srcRect/>
          <a:stretch>
            <a:fillRect/>
          </a:stretch>
        </p:blipFill>
        <p:spPr>
          <a:xfrm>
            <a:off x="5105400" y="2062163"/>
            <a:ext cx="2970213" cy="1976437"/>
          </a:xfrm>
        </p:spPr>
      </p:pic>
    </p:spTree>
    <p:extLst>
      <p:ext uri="{BB962C8B-B14F-4D97-AF65-F5344CB8AC3E}">
        <p14:creationId xmlns:p14="http://schemas.microsoft.com/office/powerpoint/2010/main" val="3085651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2800" dirty="0" smtClean="0">
                <a:cs typeface="Times New Roman" pitchFamily="18" charset="0"/>
              </a:rPr>
              <a:t>Presentation Outline</a:t>
            </a:r>
          </a:p>
        </p:txBody>
      </p:sp>
      <p:sp>
        <p:nvSpPr>
          <p:cNvPr id="7" name="Content Placeholder 6"/>
          <p:cNvSpPr>
            <a:spLocks noGrp="1"/>
          </p:cNvSpPr>
          <p:nvPr>
            <p:ph sz="half" idx="1"/>
          </p:nvPr>
        </p:nvSpPr>
        <p:spPr>
          <a:xfrm>
            <a:off x="457200" y="1874838"/>
            <a:ext cx="4038600" cy="4525962"/>
          </a:xfrm>
        </p:spPr>
        <p:txBody>
          <a:bodyPr rtlCol="0">
            <a:normAutofit/>
          </a:bodyPr>
          <a:lstStyle/>
          <a:p>
            <a:pPr eaLnBrk="1" fontAlgn="auto" hangingPunct="1">
              <a:spcAft>
                <a:spcPts val="0"/>
              </a:spcAft>
              <a:defRPr/>
            </a:pPr>
            <a:r>
              <a:rPr lang="en-US" sz="1800" dirty="0" smtClean="0"/>
              <a:t>Review of critical contract or sales agreement clauses for agricultural exporters</a:t>
            </a:r>
          </a:p>
          <a:p>
            <a:pPr eaLnBrk="1" fontAlgn="auto" hangingPunct="1">
              <a:spcAft>
                <a:spcPts val="0"/>
              </a:spcAft>
              <a:defRPr/>
            </a:pPr>
            <a:r>
              <a:rPr lang="en-US" sz="1800" dirty="0" smtClean="0"/>
              <a:t>Summary of Incoterms 2010 rules</a:t>
            </a:r>
          </a:p>
          <a:p>
            <a:pPr eaLnBrk="1" fontAlgn="auto" hangingPunct="1">
              <a:spcAft>
                <a:spcPts val="0"/>
              </a:spcAft>
              <a:defRPr/>
            </a:pPr>
            <a:r>
              <a:rPr lang="en-US" sz="1800" dirty="0" smtClean="0"/>
              <a:t>Letter of Credit essentials</a:t>
            </a:r>
            <a:endParaRPr lang="en-US" sz="1600" dirty="0" smtClean="0"/>
          </a:p>
          <a:p>
            <a:pPr eaLnBrk="1" fontAlgn="auto" hangingPunct="1">
              <a:spcAft>
                <a:spcPts val="0"/>
              </a:spcAft>
              <a:defRPr/>
            </a:pPr>
            <a:endParaRPr lang="en-US" sz="1800" dirty="0" smtClean="0"/>
          </a:p>
          <a:p>
            <a:pPr eaLnBrk="1" fontAlgn="auto" hangingPunct="1">
              <a:spcAft>
                <a:spcPts val="0"/>
              </a:spcAft>
              <a:defRPr/>
            </a:pPr>
            <a:endParaRPr lang="en-US" dirty="0" smtClean="0"/>
          </a:p>
          <a:p>
            <a:pPr eaLnBrk="1" fontAlgn="auto" hangingPunct="1">
              <a:spcAft>
                <a:spcPts val="0"/>
              </a:spcAft>
              <a:defRPr/>
            </a:pPr>
            <a:endParaRPr lang="en-US" dirty="0" smtClean="0"/>
          </a:p>
        </p:txBody>
      </p:sp>
      <p:sp>
        <p:nvSpPr>
          <p:cNvPr id="12" name="Slide Number Placeholder 11"/>
          <p:cNvSpPr>
            <a:spLocks noGrp="1"/>
          </p:cNvSpPr>
          <p:nvPr>
            <p:ph type="sldNum" sz="quarter" idx="12"/>
          </p:nvPr>
        </p:nvSpPr>
        <p:spPr/>
        <p:txBody>
          <a:bodyPr/>
          <a:lstStyle/>
          <a:p>
            <a:pPr>
              <a:defRPr/>
            </a:pPr>
            <a:fld id="{C242EC1F-A3A3-42AA-8AE9-741B603B8198}" type="slidenum">
              <a:rPr lang="en-US" smtClean="0"/>
              <a:pPr>
                <a:defRPr/>
              </a:pPr>
              <a:t>2</a:t>
            </a:fld>
            <a:endParaRPr lang="en-US" dirty="0"/>
          </a:p>
        </p:txBody>
      </p:sp>
      <p:pic>
        <p:nvPicPr>
          <p:cNvPr id="5125" name="Picture 6" descr="C:\Users\dannyg723\Documents\SlidePictures\girlwithmagnifyingglass.jpg"/>
          <p:cNvPicPr>
            <a:picLocks noGrp="1" noChangeAspect="1" noChangeArrowheads="1"/>
          </p:cNvPicPr>
          <p:nvPr>
            <p:ph sz="half" idx="2"/>
          </p:nvPr>
        </p:nvPicPr>
        <p:blipFill>
          <a:blip r:embed="rId3" cstate="print"/>
          <a:srcRect/>
          <a:stretch>
            <a:fillRect/>
          </a:stretch>
        </p:blipFill>
        <p:spPr>
          <a:xfrm>
            <a:off x="5334000" y="1676400"/>
            <a:ext cx="2743200" cy="1976438"/>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smtClean="0">
                <a:solidFill>
                  <a:srgbClr val="00B050"/>
                </a:solidFill>
              </a:rPr>
              <a:t>The </a:t>
            </a:r>
            <a:r>
              <a:rPr lang="en-US" sz="3200" b="1" smtClean="0">
                <a:solidFill>
                  <a:srgbClr val="00B050"/>
                </a:solidFill>
              </a:rPr>
              <a:t>11</a:t>
            </a:r>
            <a:r>
              <a:rPr lang="en-US" sz="3200" smtClean="0">
                <a:solidFill>
                  <a:srgbClr val="00B050"/>
                </a:solidFill>
              </a:rPr>
              <a:t> Official ICC 2010 </a:t>
            </a:r>
            <a:r>
              <a:rPr lang="en-US" sz="2800" smtClean="0">
                <a:solidFill>
                  <a:srgbClr val="00B050"/>
                </a:solidFill>
              </a:rPr>
              <a:t>Incoterms® </a:t>
            </a:r>
            <a:br>
              <a:rPr lang="en-US" sz="2800" smtClean="0">
                <a:solidFill>
                  <a:srgbClr val="00B050"/>
                </a:solidFill>
              </a:rPr>
            </a:br>
            <a:r>
              <a:rPr lang="en-US" sz="2800" smtClean="0">
                <a:solidFill>
                  <a:srgbClr val="00B050"/>
                </a:solidFill>
              </a:rPr>
              <a:t>As of 1/1/2011</a:t>
            </a:r>
          </a:p>
        </p:txBody>
      </p:sp>
      <p:sp>
        <p:nvSpPr>
          <p:cNvPr id="12291" name="Rectangle 3"/>
          <p:cNvSpPr>
            <a:spLocks noGrp="1" noChangeArrowheads="1"/>
          </p:cNvSpPr>
          <p:nvPr>
            <p:ph type="body" sz="half" idx="1"/>
          </p:nvPr>
        </p:nvSpPr>
        <p:spPr/>
        <p:txBody>
          <a:bodyPr/>
          <a:lstStyle/>
          <a:p>
            <a:pPr eaLnBrk="1" hangingPunct="1">
              <a:lnSpc>
                <a:spcPct val="90000"/>
              </a:lnSpc>
            </a:pPr>
            <a:r>
              <a:rPr lang="en-US" sz="1800" b="1" smtClean="0"/>
              <a:t>EXW</a:t>
            </a:r>
            <a:r>
              <a:rPr lang="en-US" sz="1800" smtClean="0"/>
              <a:t> Ex Works (named place of delivery)</a:t>
            </a:r>
          </a:p>
          <a:p>
            <a:pPr eaLnBrk="1" hangingPunct="1">
              <a:lnSpc>
                <a:spcPct val="90000"/>
              </a:lnSpc>
            </a:pPr>
            <a:r>
              <a:rPr lang="en-US" sz="1800" b="1" smtClean="0"/>
              <a:t>FCA</a:t>
            </a:r>
            <a:r>
              <a:rPr lang="en-US" sz="1800" smtClean="0"/>
              <a:t> Free Carrier (named place of  delivery)</a:t>
            </a:r>
          </a:p>
          <a:p>
            <a:pPr eaLnBrk="1" hangingPunct="1">
              <a:lnSpc>
                <a:spcPct val="90000"/>
              </a:lnSpc>
            </a:pPr>
            <a:r>
              <a:rPr lang="en-US" sz="1800" b="1" smtClean="0"/>
              <a:t>FAS</a:t>
            </a:r>
            <a:r>
              <a:rPr lang="en-US" sz="1800" smtClean="0"/>
              <a:t> Free Alongside Ship (named  port of shipment)</a:t>
            </a:r>
          </a:p>
          <a:p>
            <a:pPr eaLnBrk="1" hangingPunct="1">
              <a:lnSpc>
                <a:spcPct val="90000"/>
              </a:lnSpc>
            </a:pPr>
            <a:r>
              <a:rPr lang="en-US" sz="1800" b="1" smtClean="0"/>
              <a:t>FOB</a:t>
            </a:r>
            <a:r>
              <a:rPr lang="en-US" sz="1800" smtClean="0"/>
              <a:t> Free On Board (named port of shipment)</a:t>
            </a:r>
          </a:p>
          <a:p>
            <a:pPr eaLnBrk="1" hangingPunct="1">
              <a:lnSpc>
                <a:spcPct val="90000"/>
              </a:lnSpc>
            </a:pPr>
            <a:r>
              <a:rPr lang="en-US" sz="1800" b="1" smtClean="0"/>
              <a:t>CFR</a:t>
            </a:r>
            <a:r>
              <a:rPr lang="en-US" sz="1800" smtClean="0"/>
              <a:t> Cost &amp; Freight (named port of destination)</a:t>
            </a:r>
          </a:p>
          <a:p>
            <a:pPr eaLnBrk="1" hangingPunct="1">
              <a:lnSpc>
                <a:spcPct val="90000"/>
              </a:lnSpc>
            </a:pPr>
            <a:r>
              <a:rPr lang="en-US" sz="1800" b="1" smtClean="0"/>
              <a:t>CIF</a:t>
            </a:r>
            <a:r>
              <a:rPr lang="en-US" sz="1800" smtClean="0"/>
              <a:t> Cost, Insurance &amp; Freight (named port of destination)</a:t>
            </a:r>
          </a:p>
          <a:p>
            <a:pPr eaLnBrk="1" hangingPunct="1">
              <a:lnSpc>
                <a:spcPct val="90000"/>
              </a:lnSpc>
            </a:pPr>
            <a:r>
              <a:rPr lang="en-US" sz="1800" b="1" smtClean="0"/>
              <a:t>CPT</a:t>
            </a:r>
            <a:r>
              <a:rPr lang="en-US" sz="1800" smtClean="0"/>
              <a:t> Carriage Paid To (named place of destination)</a:t>
            </a:r>
          </a:p>
          <a:p>
            <a:pPr eaLnBrk="1" hangingPunct="1">
              <a:lnSpc>
                <a:spcPct val="90000"/>
              </a:lnSpc>
              <a:buFontTx/>
              <a:buNone/>
            </a:pPr>
            <a:endParaRPr lang="en-US" sz="1800" smtClean="0"/>
          </a:p>
        </p:txBody>
      </p:sp>
      <p:sp>
        <p:nvSpPr>
          <p:cNvPr id="12292" name="Rectangle 4"/>
          <p:cNvSpPr>
            <a:spLocks noGrp="1" noChangeArrowheads="1"/>
          </p:cNvSpPr>
          <p:nvPr>
            <p:ph type="body" sz="half" idx="2"/>
          </p:nvPr>
        </p:nvSpPr>
        <p:spPr/>
        <p:txBody>
          <a:bodyPr/>
          <a:lstStyle/>
          <a:p>
            <a:pPr eaLnBrk="1" hangingPunct="1">
              <a:lnSpc>
                <a:spcPct val="90000"/>
              </a:lnSpc>
            </a:pPr>
            <a:r>
              <a:rPr lang="en-US" sz="1800" b="1" smtClean="0"/>
              <a:t>CIP</a:t>
            </a:r>
            <a:r>
              <a:rPr lang="en-US" sz="1800" smtClean="0"/>
              <a:t> Carriage &amp; Insurance Paid To (named place of destination)</a:t>
            </a:r>
          </a:p>
          <a:p>
            <a:pPr eaLnBrk="1" hangingPunct="1">
              <a:lnSpc>
                <a:spcPct val="90000"/>
              </a:lnSpc>
            </a:pPr>
            <a:r>
              <a:rPr lang="en-US" sz="1800" b="1" smtClean="0"/>
              <a:t>DAT </a:t>
            </a:r>
            <a:r>
              <a:rPr lang="en-US" sz="1800" smtClean="0"/>
              <a:t>Delivered At Terminal (named terminal at port or place of destination)</a:t>
            </a:r>
          </a:p>
          <a:p>
            <a:pPr eaLnBrk="1" hangingPunct="1">
              <a:lnSpc>
                <a:spcPct val="90000"/>
              </a:lnSpc>
            </a:pPr>
            <a:r>
              <a:rPr lang="en-US" sz="1800" b="1" smtClean="0"/>
              <a:t>DAP </a:t>
            </a:r>
            <a:r>
              <a:rPr lang="en-US" sz="1800" smtClean="0"/>
              <a:t>Delivered At Place (named place of destination)</a:t>
            </a:r>
          </a:p>
          <a:p>
            <a:pPr eaLnBrk="1" hangingPunct="1">
              <a:lnSpc>
                <a:spcPct val="90000"/>
              </a:lnSpc>
            </a:pPr>
            <a:r>
              <a:rPr lang="en-US" sz="1800" b="1" smtClean="0"/>
              <a:t>DDP</a:t>
            </a:r>
            <a:r>
              <a:rPr lang="en-US" sz="1800" smtClean="0"/>
              <a:t> Delivered Duty Paid (named place of destination)</a:t>
            </a:r>
          </a:p>
        </p:txBody>
      </p:sp>
    </p:spTree>
    <p:extLst>
      <p:ext uri="{BB962C8B-B14F-4D97-AF65-F5344CB8AC3E}">
        <p14:creationId xmlns:p14="http://schemas.microsoft.com/office/powerpoint/2010/main" val="3669265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2800" dirty="0" err="1" smtClean="0">
                <a:solidFill>
                  <a:schemeClr val="tx1"/>
                </a:solidFill>
              </a:rPr>
              <a:t>Incoterms</a:t>
            </a:r>
            <a:r>
              <a:rPr lang="en-US" sz="2800" dirty="0" smtClean="0">
                <a:solidFill>
                  <a:schemeClr val="tx1"/>
                </a:solidFill>
              </a:rPr>
              <a:t>® Use by Mode of Transport</a:t>
            </a:r>
            <a:br>
              <a:rPr lang="en-US" sz="2800" dirty="0" smtClean="0">
                <a:solidFill>
                  <a:schemeClr val="tx1"/>
                </a:solidFill>
              </a:rPr>
            </a:br>
            <a:r>
              <a:rPr lang="en-US" sz="2800" dirty="0" smtClean="0">
                <a:solidFill>
                  <a:schemeClr val="tx1"/>
                </a:solidFill>
              </a:rPr>
              <a:t>As of 1/1/2011</a:t>
            </a:r>
          </a:p>
        </p:txBody>
      </p:sp>
      <p:sp>
        <p:nvSpPr>
          <p:cNvPr id="12291" name="Rectangle 3"/>
          <p:cNvSpPr>
            <a:spLocks noGrp="1" noChangeArrowheads="1"/>
          </p:cNvSpPr>
          <p:nvPr>
            <p:ph type="body" sz="half" idx="1"/>
          </p:nvPr>
        </p:nvSpPr>
        <p:spPr/>
        <p:txBody>
          <a:bodyPr/>
          <a:lstStyle/>
          <a:p>
            <a:pPr eaLnBrk="1" hangingPunct="1">
              <a:lnSpc>
                <a:spcPct val="90000"/>
              </a:lnSpc>
            </a:pPr>
            <a:r>
              <a:rPr lang="en-US" sz="1800" b="1" dirty="0" smtClean="0"/>
              <a:t>Any mode of transport:</a:t>
            </a:r>
          </a:p>
          <a:p>
            <a:pPr eaLnBrk="1" hangingPunct="1">
              <a:lnSpc>
                <a:spcPct val="90000"/>
              </a:lnSpc>
            </a:pPr>
            <a:r>
              <a:rPr lang="en-US" sz="1800" b="1" dirty="0" smtClean="0"/>
              <a:t>EXW</a:t>
            </a:r>
            <a:r>
              <a:rPr lang="en-US" sz="1800" dirty="0" smtClean="0"/>
              <a:t> Ex Works (named place of delivery)</a:t>
            </a:r>
          </a:p>
          <a:p>
            <a:pPr eaLnBrk="1" hangingPunct="1">
              <a:lnSpc>
                <a:spcPct val="90000"/>
              </a:lnSpc>
            </a:pPr>
            <a:r>
              <a:rPr lang="en-US" sz="1800" b="1" dirty="0" smtClean="0"/>
              <a:t>FCA</a:t>
            </a:r>
            <a:r>
              <a:rPr lang="en-US" sz="1800" dirty="0" smtClean="0"/>
              <a:t> Free Carrier (named place of  delivery)</a:t>
            </a:r>
          </a:p>
          <a:p>
            <a:pPr eaLnBrk="1" hangingPunct="1">
              <a:lnSpc>
                <a:spcPct val="90000"/>
              </a:lnSpc>
            </a:pPr>
            <a:r>
              <a:rPr lang="en-US" sz="1800" b="1" dirty="0" smtClean="0"/>
              <a:t>CPT</a:t>
            </a:r>
            <a:r>
              <a:rPr lang="en-US" sz="1800" dirty="0" smtClean="0"/>
              <a:t> Carriage Paid To (named place of destination)</a:t>
            </a:r>
          </a:p>
          <a:p>
            <a:pPr eaLnBrk="1" hangingPunct="1">
              <a:lnSpc>
                <a:spcPct val="90000"/>
              </a:lnSpc>
            </a:pPr>
            <a:r>
              <a:rPr lang="en-US" sz="1800" b="1" dirty="0" smtClean="0"/>
              <a:t>CIP</a:t>
            </a:r>
            <a:r>
              <a:rPr lang="en-US" sz="1800" dirty="0" smtClean="0"/>
              <a:t> Carriage &amp; Insurance Paid To (named place of destination)</a:t>
            </a:r>
            <a:r>
              <a:rPr lang="en-US" sz="1800" b="1" dirty="0" smtClean="0"/>
              <a:t> </a:t>
            </a:r>
          </a:p>
          <a:p>
            <a:pPr eaLnBrk="1" hangingPunct="1">
              <a:lnSpc>
                <a:spcPct val="90000"/>
              </a:lnSpc>
            </a:pPr>
            <a:r>
              <a:rPr lang="en-US" sz="1800" b="1" dirty="0" smtClean="0"/>
              <a:t>DAT </a:t>
            </a:r>
            <a:r>
              <a:rPr lang="en-US" sz="1800" dirty="0" smtClean="0"/>
              <a:t>Delivered At Terminal (named terminal at port or place of destination)</a:t>
            </a:r>
          </a:p>
          <a:p>
            <a:pPr eaLnBrk="1" hangingPunct="1">
              <a:lnSpc>
                <a:spcPct val="90000"/>
              </a:lnSpc>
            </a:pPr>
            <a:r>
              <a:rPr lang="en-US" sz="1800" b="1" dirty="0" smtClean="0"/>
              <a:t>DAP </a:t>
            </a:r>
            <a:r>
              <a:rPr lang="en-US" sz="1800" dirty="0" smtClean="0"/>
              <a:t>Delivered At Place (named place of destination)</a:t>
            </a:r>
            <a:r>
              <a:rPr lang="en-US" sz="1800" b="1" dirty="0" smtClean="0"/>
              <a:t> </a:t>
            </a:r>
          </a:p>
          <a:p>
            <a:pPr eaLnBrk="1" hangingPunct="1">
              <a:lnSpc>
                <a:spcPct val="90000"/>
              </a:lnSpc>
            </a:pPr>
            <a:r>
              <a:rPr lang="en-US" sz="1800" b="1" dirty="0" smtClean="0"/>
              <a:t>DDP</a:t>
            </a:r>
            <a:r>
              <a:rPr lang="en-US" sz="1800" dirty="0" smtClean="0"/>
              <a:t> Delivered Duty Paid (named place of destination)</a:t>
            </a:r>
            <a:r>
              <a:rPr lang="en-US" sz="1800" b="1" dirty="0" smtClean="0"/>
              <a:t> </a:t>
            </a:r>
          </a:p>
          <a:p>
            <a:pPr eaLnBrk="1" hangingPunct="1">
              <a:lnSpc>
                <a:spcPct val="90000"/>
              </a:lnSpc>
            </a:pPr>
            <a:endParaRPr lang="en-US" sz="1800" dirty="0" smtClean="0"/>
          </a:p>
          <a:p>
            <a:pPr eaLnBrk="1" hangingPunct="1">
              <a:lnSpc>
                <a:spcPct val="90000"/>
              </a:lnSpc>
            </a:pPr>
            <a:endParaRPr lang="en-US" sz="1800" dirty="0" smtClean="0"/>
          </a:p>
          <a:p>
            <a:pPr eaLnBrk="1" hangingPunct="1">
              <a:lnSpc>
                <a:spcPct val="90000"/>
              </a:lnSpc>
              <a:buFontTx/>
              <a:buNone/>
            </a:pPr>
            <a:endParaRPr lang="en-US" sz="1800" dirty="0" smtClean="0"/>
          </a:p>
        </p:txBody>
      </p:sp>
      <p:sp>
        <p:nvSpPr>
          <p:cNvPr id="12292" name="Rectangle 4"/>
          <p:cNvSpPr>
            <a:spLocks noGrp="1" noChangeArrowheads="1"/>
          </p:cNvSpPr>
          <p:nvPr>
            <p:ph type="body" sz="half" idx="2"/>
          </p:nvPr>
        </p:nvSpPr>
        <p:spPr/>
        <p:txBody>
          <a:bodyPr/>
          <a:lstStyle/>
          <a:p>
            <a:pPr eaLnBrk="1" hangingPunct="1">
              <a:lnSpc>
                <a:spcPct val="90000"/>
              </a:lnSpc>
            </a:pPr>
            <a:r>
              <a:rPr lang="en-US" sz="1800" b="1" dirty="0" smtClean="0"/>
              <a:t>Ocean or inland water transport only:</a:t>
            </a:r>
          </a:p>
          <a:p>
            <a:pPr eaLnBrk="1" hangingPunct="1">
              <a:lnSpc>
                <a:spcPct val="90000"/>
              </a:lnSpc>
            </a:pPr>
            <a:r>
              <a:rPr lang="en-US" sz="1800" b="1" dirty="0" smtClean="0"/>
              <a:t>FAS</a:t>
            </a:r>
            <a:r>
              <a:rPr lang="en-US" sz="1800" dirty="0" smtClean="0"/>
              <a:t> Free Alongside Ship (named  port of shipment)</a:t>
            </a:r>
          </a:p>
          <a:p>
            <a:pPr eaLnBrk="1" hangingPunct="1">
              <a:lnSpc>
                <a:spcPct val="90000"/>
              </a:lnSpc>
            </a:pPr>
            <a:r>
              <a:rPr lang="en-US" sz="1800" b="1" dirty="0" smtClean="0"/>
              <a:t>FOB</a:t>
            </a:r>
            <a:r>
              <a:rPr lang="en-US" sz="1800" dirty="0" smtClean="0"/>
              <a:t> Free On Board (named port of shipment)</a:t>
            </a:r>
          </a:p>
          <a:p>
            <a:pPr eaLnBrk="1" hangingPunct="1">
              <a:lnSpc>
                <a:spcPct val="90000"/>
              </a:lnSpc>
            </a:pPr>
            <a:r>
              <a:rPr lang="en-US" sz="1800" b="1" dirty="0" smtClean="0"/>
              <a:t>CFR</a:t>
            </a:r>
            <a:r>
              <a:rPr lang="en-US" sz="1800" dirty="0" smtClean="0"/>
              <a:t> Cost &amp; Freight (named port of destination)</a:t>
            </a:r>
          </a:p>
          <a:p>
            <a:pPr eaLnBrk="1" hangingPunct="1">
              <a:lnSpc>
                <a:spcPct val="90000"/>
              </a:lnSpc>
            </a:pPr>
            <a:r>
              <a:rPr lang="en-US" sz="1800" b="1" dirty="0" smtClean="0"/>
              <a:t>CIF</a:t>
            </a:r>
            <a:r>
              <a:rPr lang="en-US" sz="1800" dirty="0" smtClean="0"/>
              <a:t> Cost, Insurance &amp; Freight (named port of destination)</a:t>
            </a:r>
          </a:p>
          <a:p>
            <a:pPr eaLnBrk="1" hangingPunct="1">
              <a:lnSpc>
                <a:spcPct val="90000"/>
              </a:lnSpc>
            </a:pPr>
            <a:endParaRPr lang="en-US" sz="1800" dirty="0" smtClean="0"/>
          </a:p>
        </p:txBody>
      </p:sp>
    </p:spTree>
    <p:extLst>
      <p:ext uri="{BB962C8B-B14F-4D97-AF65-F5344CB8AC3E}">
        <p14:creationId xmlns:p14="http://schemas.microsoft.com/office/powerpoint/2010/main" val="2122527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800" smtClean="0"/>
              <a:t>Incoterms® are R</a:t>
            </a:r>
            <a:r>
              <a:rPr lang="en-US" sz="2800" i="1" smtClean="0"/>
              <a:t>ules</a:t>
            </a:r>
            <a:r>
              <a:rPr lang="en-US" sz="2800" smtClean="0"/>
              <a:t>, not Laws</a:t>
            </a:r>
          </a:p>
        </p:txBody>
      </p:sp>
      <p:sp>
        <p:nvSpPr>
          <p:cNvPr id="14339" name="Rectangle 3"/>
          <p:cNvSpPr>
            <a:spLocks noGrp="1" noChangeArrowheads="1"/>
          </p:cNvSpPr>
          <p:nvPr>
            <p:ph sz="half" idx="1"/>
          </p:nvPr>
        </p:nvSpPr>
        <p:spPr/>
        <p:txBody>
          <a:bodyPr/>
          <a:lstStyle/>
          <a:p>
            <a:pPr eaLnBrk="1" hangingPunct="1"/>
            <a:r>
              <a:rPr lang="en-US" sz="1800" dirty="0" smtClean="0"/>
              <a:t>Incoterms® were established as a standard set of rules for determining a seller’s delivery obligations, they are not laws</a:t>
            </a:r>
          </a:p>
          <a:p>
            <a:pPr eaLnBrk="1" hangingPunct="1"/>
            <a:r>
              <a:rPr lang="en-US" sz="1800" dirty="0" smtClean="0"/>
              <a:t>Incoterms® have the force of law, however, when they are referenced in a valid and binding sales contract or agreement</a:t>
            </a:r>
          </a:p>
          <a:p>
            <a:pPr eaLnBrk="1" hangingPunct="1"/>
            <a:r>
              <a:rPr lang="en-US" sz="1800" dirty="0" smtClean="0"/>
              <a:t>As part of a binding contract any questions on the seller’s delivery obligations are answered pursuant to the Incoterms® 2010 publication</a:t>
            </a:r>
          </a:p>
        </p:txBody>
      </p:sp>
      <p:pic>
        <p:nvPicPr>
          <p:cNvPr id="14340" name="Picture 2" descr="C:\Users\dannyg723\Documents\SlidePictures\Amendedcontract.jpg"/>
          <p:cNvPicPr>
            <a:picLocks noGrp="1" noChangeAspect="1" noChangeArrowheads="1"/>
          </p:cNvPicPr>
          <p:nvPr>
            <p:ph sz="half" idx="2"/>
          </p:nvPr>
        </p:nvPicPr>
        <p:blipFill>
          <a:blip r:embed="rId3" cstate="print"/>
          <a:srcRect/>
          <a:stretch>
            <a:fillRect/>
          </a:stretch>
        </p:blipFill>
        <p:spPr>
          <a:xfrm>
            <a:off x="5486400" y="2024063"/>
            <a:ext cx="2895600" cy="1927225"/>
          </a:xfrm>
        </p:spPr>
      </p:pic>
    </p:spTree>
    <p:extLst>
      <p:ext uri="{BB962C8B-B14F-4D97-AF65-F5344CB8AC3E}">
        <p14:creationId xmlns:p14="http://schemas.microsoft.com/office/powerpoint/2010/main" val="18791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2800" smtClean="0"/>
              <a:t>Meaning of the Term “Delivery”</a:t>
            </a:r>
          </a:p>
        </p:txBody>
      </p:sp>
      <p:sp>
        <p:nvSpPr>
          <p:cNvPr id="16387" name="Rectangle 3"/>
          <p:cNvSpPr>
            <a:spLocks noGrp="1" noChangeArrowheads="1"/>
          </p:cNvSpPr>
          <p:nvPr>
            <p:ph sz="half" idx="1"/>
          </p:nvPr>
        </p:nvSpPr>
        <p:spPr>
          <a:xfrm>
            <a:off x="457200" y="1600200"/>
            <a:ext cx="4267200" cy="4525963"/>
          </a:xfrm>
        </p:spPr>
        <p:txBody>
          <a:bodyPr/>
          <a:lstStyle/>
          <a:p>
            <a:pPr eaLnBrk="1" hangingPunct="1"/>
            <a:r>
              <a:rPr lang="en-US" sz="2000" smtClean="0"/>
              <a:t>Sellers and buyers should never assume they understand the Incoterms® definition of the term “delivery”</a:t>
            </a:r>
          </a:p>
          <a:p>
            <a:pPr eaLnBrk="1" hangingPunct="1"/>
            <a:r>
              <a:rPr lang="en-US" sz="2000" smtClean="0"/>
              <a:t>Within the context of Incoterms® delivery does not necessarily mean up to the final destination</a:t>
            </a:r>
          </a:p>
          <a:p>
            <a:pPr eaLnBrk="1" hangingPunct="1"/>
            <a:r>
              <a:rPr lang="en-US" sz="2000" smtClean="0"/>
              <a:t>Under Incoterms® 2010 delivery can occur in either origin or destination</a:t>
            </a:r>
          </a:p>
          <a:p>
            <a:pPr eaLnBrk="1" hangingPunct="1"/>
            <a:endParaRPr lang="en-US" sz="2000" smtClean="0"/>
          </a:p>
        </p:txBody>
      </p:sp>
      <p:pic>
        <p:nvPicPr>
          <p:cNvPr id="16388" name="Picture 2" descr="C:\Users\dannyg723\Documents\SlidePictures\book.jpg"/>
          <p:cNvPicPr>
            <a:picLocks noGrp="1" noChangeAspect="1" noChangeArrowheads="1"/>
          </p:cNvPicPr>
          <p:nvPr>
            <p:ph sz="half" idx="2"/>
          </p:nvPr>
        </p:nvPicPr>
        <p:blipFill>
          <a:blip r:embed="rId3" cstate="print"/>
          <a:srcRect/>
          <a:stretch>
            <a:fillRect/>
          </a:stretch>
        </p:blipFill>
        <p:spPr>
          <a:xfrm>
            <a:off x="5257800" y="1905000"/>
            <a:ext cx="2952750" cy="1820863"/>
          </a:xfrm>
        </p:spPr>
      </p:pic>
    </p:spTree>
    <p:extLst>
      <p:ext uri="{BB962C8B-B14F-4D97-AF65-F5344CB8AC3E}">
        <p14:creationId xmlns:p14="http://schemas.microsoft.com/office/powerpoint/2010/main" val="3981219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800" dirty="0" smtClean="0"/>
              <a:t>What </a:t>
            </a:r>
            <a:r>
              <a:rPr lang="en-US" sz="2800" dirty="0" err="1" smtClean="0"/>
              <a:t>Incoterms</a:t>
            </a:r>
            <a:r>
              <a:rPr lang="en-US" sz="2800" dirty="0" smtClean="0"/>
              <a:t>® Do &amp; Don’t Do</a:t>
            </a:r>
          </a:p>
        </p:txBody>
      </p:sp>
      <p:sp>
        <p:nvSpPr>
          <p:cNvPr id="21507" name="Rectangle 3"/>
          <p:cNvSpPr>
            <a:spLocks noGrp="1" noChangeArrowheads="1"/>
          </p:cNvSpPr>
          <p:nvPr>
            <p:ph sz="half" idx="1"/>
          </p:nvPr>
        </p:nvSpPr>
        <p:spPr/>
        <p:txBody>
          <a:bodyPr/>
          <a:lstStyle/>
          <a:p>
            <a:pPr eaLnBrk="1" hangingPunct="1"/>
            <a:r>
              <a:rPr lang="en-US" sz="1800" smtClean="0"/>
              <a:t>In a contract for sale between a seller and buyer Incoterms® </a:t>
            </a:r>
            <a:r>
              <a:rPr lang="en-US" sz="1800" b="1" smtClean="0"/>
              <a:t>cover</a:t>
            </a:r>
            <a:r>
              <a:rPr lang="en-US" sz="1800" smtClean="0"/>
              <a:t>:</a:t>
            </a:r>
          </a:p>
          <a:p>
            <a:pPr lvl="1" eaLnBrk="1" hangingPunct="1"/>
            <a:r>
              <a:rPr lang="en-US" sz="1800" smtClean="0"/>
              <a:t>Risk of loss or damage to the goods</a:t>
            </a:r>
          </a:p>
          <a:p>
            <a:pPr lvl="1" eaLnBrk="1" hangingPunct="1"/>
            <a:r>
              <a:rPr lang="en-US" sz="1800" smtClean="0"/>
              <a:t>Responsibility for transportation, customs and related expenses</a:t>
            </a:r>
          </a:p>
          <a:p>
            <a:pPr lvl="1" eaLnBrk="1" hangingPunct="1"/>
            <a:r>
              <a:rPr lang="en-US" sz="1800" smtClean="0"/>
              <a:t>Certain functional responsibilities related to the delivery of the goods (listed in the next slide)</a:t>
            </a:r>
          </a:p>
          <a:p>
            <a:pPr eaLnBrk="1" hangingPunct="1"/>
            <a:endParaRPr lang="en-US" sz="1800" smtClean="0"/>
          </a:p>
        </p:txBody>
      </p:sp>
      <p:sp>
        <p:nvSpPr>
          <p:cNvPr id="21508" name="Content Placeholder 5"/>
          <p:cNvSpPr>
            <a:spLocks noGrp="1"/>
          </p:cNvSpPr>
          <p:nvPr>
            <p:ph sz="half" idx="2"/>
          </p:nvPr>
        </p:nvSpPr>
        <p:spPr/>
        <p:txBody>
          <a:bodyPr/>
          <a:lstStyle/>
          <a:p>
            <a:pPr eaLnBrk="1" hangingPunct="1"/>
            <a:r>
              <a:rPr lang="en-US" sz="1800" smtClean="0"/>
              <a:t>In a contract for sale between a seller and buyer Incoterms® </a:t>
            </a:r>
            <a:r>
              <a:rPr lang="en-US" sz="1800" b="1" smtClean="0"/>
              <a:t>do not explicitly cover</a:t>
            </a:r>
            <a:r>
              <a:rPr lang="en-US" sz="1800" smtClean="0"/>
              <a:t>:</a:t>
            </a:r>
          </a:p>
          <a:p>
            <a:pPr lvl="1" eaLnBrk="1" hangingPunct="1"/>
            <a:r>
              <a:rPr lang="en-US" sz="1800" smtClean="0"/>
              <a:t>Title transfer</a:t>
            </a:r>
          </a:p>
          <a:p>
            <a:pPr lvl="1" eaLnBrk="1" hangingPunct="1"/>
            <a:r>
              <a:rPr lang="en-US" sz="1800" smtClean="0"/>
              <a:t>Revenue recognition</a:t>
            </a:r>
          </a:p>
          <a:p>
            <a:pPr lvl="1" eaLnBrk="1" hangingPunct="1"/>
            <a:r>
              <a:rPr lang="en-US" sz="1800" smtClean="0"/>
              <a:t>Remedies for breach of contract</a:t>
            </a:r>
          </a:p>
          <a:p>
            <a:pPr lvl="1" eaLnBrk="1" hangingPunct="1"/>
            <a:r>
              <a:rPr lang="en-US" sz="1800" smtClean="0"/>
              <a:t>Payment terms</a:t>
            </a:r>
          </a:p>
          <a:p>
            <a:pPr lvl="1" eaLnBrk="1" hangingPunct="1"/>
            <a:r>
              <a:rPr lang="en-US" sz="1800" smtClean="0"/>
              <a:t>Any other non-delivery related clause in a comprehensive sales contract</a:t>
            </a:r>
          </a:p>
        </p:txBody>
      </p:sp>
      <p:sp>
        <p:nvSpPr>
          <p:cNvPr id="21509" name="Text Box 4"/>
          <p:cNvSpPr txBox="1">
            <a:spLocks noChangeArrowheads="1"/>
          </p:cNvSpPr>
          <p:nvPr/>
        </p:nvSpPr>
        <p:spPr bwMode="auto">
          <a:xfrm>
            <a:off x="76200" y="1447800"/>
            <a:ext cx="184150" cy="336550"/>
          </a:xfrm>
          <a:prstGeom prst="rect">
            <a:avLst/>
          </a:prstGeom>
          <a:noFill/>
          <a:ln w="9525">
            <a:noFill/>
            <a:miter lim="800000"/>
            <a:headEnd/>
            <a:tailEnd/>
          </a:ln>
        </p:spPr>
        <p:txBody>
          <a:bodyPr wrap="none">
            <a:spAutoFit/>
          </a:bodyPr>
          <a:lstStyle/>
          <a:p>
            <a:endParaRPr lang="en-US" sz="1600"/>
          </a:p>
        </p:txBody>
      </p:sp>
    </p:spTree>
    <p:extLst>
      <p:ext uri="{BB962C8B-B14F-4D97-AF65-F5344CB8AC3E}">
        <p14:creationId xmlns:p14="http://schemas.microsoft.com/office/powerpoint/2010/main" val="2080775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800" smtClean="0"/>
              <a:t>Functional Obligations Between Seller &amp; Buyer</a:t>
            </a:r>
          </a:p>
        </p:txBody>
      </p:sp>
      <p:sp>
        <p:nvSpPr>
          <p:cNvPr id="22531" name="Rectangle 3"/>
          <p:cNvSpPr>
            <a:spLocks noGrp="1" noChangeArrowheads="1"/>
          </p:cNvSpPr>
          <p:nvPr>
            <p:ph type="body" idx="1"/>
          </p:nvPr>
        </p:nvSpPr>
        <p:spPr>
          <a:xfrm>
            <a:off x="457200" y="1524000"/>
            <a:ext cx="8229600" cy="4525963"/>
          </a:xfrm>
        </p:spPr>
        <p:txBody>
          <a:bodyPr/>
          <a:lstStyle/>
          <a:p>
            <a:pPr eaLnBrk="1" hangingPunct="1">
              <a:lnSpc>
                <a:spcPct val="80000"/>
              </a:lnSpc>
            </a:pPr>
            <a:r>
              <a:rPr lang="en-US" sz="2000" smtClean="0"/>
              <a:t>Because Incoterms® deal with the risks and costs associated with the seller’s delivery responsibility, they clearly define the division of </a:t>
            </a:r>
            <a:r>
              <a:rPr lang="en-US" sz="2000" b="1" smtClean="0"/>
              <a:t>functional obligations</a:t>
            </a:r>
            <a:r>
              <a:rPr lang="en-US" sz="2000" smtClean="0"/>
              <a:t> relevant to that delivery activity. They are:</a:t>
            </a:r>
          </a:p>
          <a:p>
            <a:pPr eaLnBrk="1" hangingPunct="1">
              <a:lnSpc>
                <a:spcPct val="80000"/>
              </a:lnSpc>
              <a:buFontTx/>
              <a:buNone/>
            </a:pPr>
            <a:endParaRPr lang="en-US" sz="2000" smtClean="0"/>
          </a:p>
          <a:p>
            <a:pPr lvl="1" eaLnBrk="1" hangingPunct="1">
              <a:lnSpc>
                <a:spcPct val="80000"/>
              </a:lnSpc>
            </a:pPr>
            <a:r>
              <a:rPr lang="en-US" sz="1800" smtClean="0"/>
              <a:t>Proper packaging of merchandise </a:t>
            </a:r>
          </a:p>
          <a:p>
            <a:pPr lvl="1" eaLnBrk="1" hangingPunct="1">
              <a:lnSpc>
                <a:spcPct val="80000"/>
              </a:lnSpc>
            </a:pPr>
            <a:r>
              <a:rPr lang="en-US" sz="1800" smtClean="0"/>
              <a:t>Securing of licenses, permits or special government requirements (including security related information)</a:t>
            </a:r>
          </a:p>
          <a:p>
            <a:pPr lvl="1" eaLnBrk="1" hangingPunct="1">
              <a:lnSpc>
                <a:spcPct val="80000"/>
              </a:lnSpc>
            </a:pPr>
            <a:r>
              <a:rPr lang="en-US" sz="1800" smtClean="0"/>
              <a:t>Inspection of goods at origin </a:t>
            </a:r>
          </a:p>
          <a:p>
            <a:pPr lvl="1" eaLnBrk="1" hangingPunct="1">
              <a:lnSpc>
                <a:spcPct val="80000"/>
              </a:lnSpc>
            </a:pPr>
            <a:r>
              <a:rPr lang="en-US" sz="1800" smtClean="0"/>
              <a:t>Export customs clearance</a:t>
            </a:r>
          </a:p>
          <a:p>
            <a:pPr lvl="1" eaLnBrk="1" hangingPunct="1">
              <a:lnSpc>
                <a:spcPct val="80000"/>
              </a:lnSpc>
            </a:pPr>
            <a:r>
              <a:rPr lang="en-US" sz="1800" smtClean="0"/>
              <a:t>Provision of commercial invoices</a:t>
            </a:r>
          </a:p>
          <a:p>
            <a:pPr lvl="1" eaLnBrk="1" hangingPunct="1">
              <a:lnSpc>
                <a:spcPct val="80000"/>
              </a:lnSpc>
            </a:pPr>
            <a:r>
              <a:rPr lang="en-US" sz="1800" smtClean="0"/>
              <a:t>Placing goods at disposal of the buyer at origin</a:t>
            </a:r>
          </a:p>
          <a:p>
            <a:pPr lvl="1" eaLnBrk="1" hangingPunct="1">
              <a:lnSpc>
                <a:spcPct val="80000"/>
              </a:lnSpc>
            </a:pPr>
            <a:r>
              <a:rPr lang="en-US" sz="1800" smtClean="0"/>
              <a:t>Handing goods over for transport to a designated carrier or forwarder</a:t>
            </a:r>
            <a:r>
              <a:rPr lang="en-US" sz="1800" smtClean="0">
                <a:solidFill>
                  <a:srgbClr val="FF0000"/>
                </a:solidFill>
              </a:rPr>
              <a:t> </a:t>
            </a:r>
            <a:r>
              <a:rPr lang="en-US" sz="1800" smtClean="0"/>
              <a:t>at origin</a:t>
            </a:r>
          </a:p>
          <a:p>
            <a:pPr lvl="1" eaLnBrk="1" hangingPunct="1">
              <a:lnSpc>
                <a:spcPct val="80000"/>
              </a:lnSpc>
            </a:pPr>
            <a:r>
              <a:rPr lang="en-US" sz="1800" smtClean="0"/>
              <a:t>Procurement of Contracts of Carriage (bill of lading or airway bill)</a:t>
            </a:r>
          </a:p>
          <a:p>
            <a:pPr lvl="1" eaLnBrk="1" hangingPunct="1">
              <a:lnSpc>
                <a:spcPct val="80000"/>
              </a:lnSpc>
            </a:pPr>
            <a:r>
              <a:rPr lang="en-US" sz="1800" smtClean="0"/>
              <a:t>Pre-Alerts and Proof of Delivery </a:t>
            </a:r>
          </a:p>
          <a:p>
            <a:pPr lvl="1" eaLnBrk="1" hangingPunct="1">
              <a:lnSpc>
                <a:spcPct val="80000"/>
              </a:lnSpc>
            </a:pPr>
            <a:r>
              <a:rPr lang="en-US" sz="1800" smtClean="0"/>
              <a:t>Customs clearance at destination </a:t>
            </a:r>
          </a:p>
          <a:p>
            <a:pPr lvl="1" eaLnBrk="1" hangingPunct="1">
              <a:lnSpc>
                <a:spcPct val="80000"/>
              </a:lnSpc>
            </a:pPr>
            <a:r>
              <a:rPr lang="en-US" sz="1800" smtClean="0"/>
              <a:t>Delivering goods at destination</a:t>
            </a:r>
          </a:p>
          <a:p>
            <a:pPr lvl="1" eaLnBrk="1" hangingPunct="1">
              <a:lnSpc>
                <a:spcPct val="80000"/>
              </a:lnSpc>
            </a:pPr>
            <a:endParaRPr lang="en-US" sz="1800" smtClean="0"/>
          </a:p>
          <a:p>
            <a:pPr lvl="1" eaLnBrk="1" hangingPunct="1">
              <a:lnSpc>
                <a:spcPct val="80000"/>
              </a:lnSpc>
            </a:pPr>
            <a:endParaRPr lang="en-US" sz="1800" smtClean="0"/>
          </a:p>
          <a:p>
            <a:pPr lvl="1" eaLnBrk="1" hangingPunct="1">
              <a:lnSpc>
                <a:spcPct val="80000"/>
              </a:lnSpc>
            </a:pPr>
            <a:endParaRPr lang="en-US" sz="1800" smtClean="0"/>
          </a:p>
          <a:p>
            <a:pPr lvl="1" eaLnBrk="1" hangingPunct="1">
              <a:lnSpc>
                <a:spcPct val="80000"/>
              </a:lnSpc>
            </a:pPr>
            <a:endParaRPr lang="en-US" sz="1800" smtClean="0"/>
          </a:p>
        </p:txBody>
      </p:sp>
    </p:spTree>
    <p:extLst>
      <p:ext uri="{BB962C8B-B14F-4D97-AF65-F5344CB8AC3E}">
        <p14:creationId xmlns:p14="http://schemas.microsoft.com/office/powerpoint/2010/main" val="667458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smtClean="0">
                <a:solidFill>
                  <a:srgbClr val="00B050"/>
                </a:solidFill>
              </a:rPr>
              <a:t>The </a:t>
            </a:r>
            <a:r>
              <a:rPr lang="en-US" sz="3200" b="1" smtClean="0">
                <a:solidFill>
                  <a:srgbClr val="00B050"/>
                </a:solidFill>
              </a:rPr>
              <a:t>11</a:t>
            </a:r>
            <a:r>
              <a:rPr lang="en-US" sz="3200" smtClean="0">
                <a:solidFill>
                  <a:srgbClr val="00B050"/>
                </a:solidFill>
              </a:rPr>
              <a:t> Official ICC 2010 </a:t>
            </a:r>
            <a:r>
              <a:rPr lang="en-US" sz="2800" smtClean="0">
                <a:solidFill>
                  <a:srgbClr val="00B050"/>
                </a:solidFill>
              </a:rPr>
              <a:t>Incoterms® </a:t>
            </a:r>
            <a:br>
              <a:rPr lang="en-US" sz="2800" smtClean="0">
                <a:solidFill>
                  <a:srgbClr val="00B050"/>
                </a:solidFill>
              </a:rPr>
            </a:br>
            <a:r>
              <a:rPr lang="en-US" sz="2800" smtClean="0">
                <a:solidFill>
                  <a:srgbClr val="00B050"/>
                </a:solidFill>
              </a:rPr>
              <a:t>As of 1/1/2011</a:t>
            </a:r>
          </a:p>
        </p:txBody>
      </p:sp>
      <p:sp>
        <p:nvSpPr>
          <p:cNvPr id="12291" name="Rectangle 3"/>
          <p:cNvSpPr>
            <a:spLocks noGrp="1" noChangeArrowheads="1"/>
          </p:cNvSpPr>
          <p:nvPr>
            <p:ph type="body" sz="half" idx="1"/>
          </p:nvPr>
        </p:nvSpPr>
        <p:spPr/>
        <p:txBody>
          <a:bodyPr/>
          <a:lstStyle/>
          <a:p>
            <a:pPr eaLnBrk="1" hangingPunct="1">
              <a:lnSpc>
                <a:spcPct val="90000"/>
              </a:lnSpc>
            </a:pPr>
            <a:r>
              <a:rPr lang="en-US" sz="1800" b="1" smtClean="0"/>
              <a:t>EXW</a:t>
            </a:r>
            <a:r>
              <a:rPr lang="en-US" sz="1800" smtClean="0"/>
              <a:t> Ex Works (named place of delivery)</a:t>
            </a:r>
          </a:p>
          <a:p>
            <a:pPr eaLnBrk="1" hangingPunct="1">
              <a:lnSpc>
                <a:spcPct val="90000"/>
              </a:lnSpc>
            </a:pPr>
            <a:r>
              <a:rPr lang="en-US" sz="1800" b="1" smtClean="0"/>
              <a:t>FCA</a:t>
            </a:r>
            <a:r>
              <a:rPr lang="en-US" sz="1800" smtClean="0"/>
              <a:t> Free Carrier (named place of  delivery)</a:t>
            </a:r>
          </a:p>
          <a:p>
            <a:pPr eaLnBrk="1" hangingPunct="1">
              <a:lnSpc>
                <a:spcPct val="90000"/>
              </a:lnSpc>
            </a:pPr>
            <a:r>
              <a:rPr lang="en-US" sz="1800" b="1" smtClean="0"/>
              <a:t>FAS</a:t>
            </a:r>
            <a:r>
              <a:rPr lang="en-US" sz="1800" smtClean="0"/>
              <a:t> Free Alongside Ship (named  port of shipment)</a:t>
            </a:r>
          </a:p>
          <a:p>
            <a:pPr eaLnBrk="1" hangingPunct="1">
              <a:lnSpc>
                <a:spcPct val="90000"/>
              </a:lnSpc>
            </a:pPr>
            <a:r>
              <a:rPr lang="en-US" sz="1800" b="1" smtClean="0"/>
              <a:t>FOB</a:t>
            </a:r>
            <a:r>
              <a:rPr lang="en-US" sz="1800" smtClean="0"/>
              <a:t> Free On Board (named port of shipment)</a:t>
            </a:r>
          </a:p>
          <a:p>
            <a:pPr eaLnBrk="1" hangingPunct="1">
              <a:lnSpc>
                <a:spcPct val="90000"/>
              </a:lnSpc>
            </a:pPr>
            <a:r>
              <a:rPr lang="en-US" sz="1800" b="1" smtClean="0"/>
              <a:t>CFR</a:t>
            </a:r>
            <a:r>
              <a:rPr lang="en-US" sz="1800" smtClean="0"/>
              <a:t> Cost &amp; Freight (named port of destination)</a:t>
            </a:r>
          </a:p>
          <a:p>
            <a:pPr eaLnBrk="1" hangingPunct="1">
              <a:lnSpc>
                <a:spcPct val="90000"/>
              </a:lnSpc>
            </a:pPr>
            <a:r>
              <a:rPr lang="en-US" sz="1800" b="1" smtClean="0"/>
              <a:t>CIF</a:t>
            </a:r>
            <a:r>
              <a:rPr lang="en-US" sz="1800" smtClean="0"/>
              <a:t> Cost, Insurance &amp; Freight (named port of destination)</a:t>
            </a:r>
          </a:p>
          <a:p>
            <a:pPr eaLnBrk="1" hangingPunct="1">
              <a:lnSpc>
                <a:spcPct val="90000"/>
              </a:lnSpc>
            </a:pPr>
            <a:r>
              <a:rPr lang="en-US" sz="1800" b="1" smtClean="0"/>
              <a:t>CPT</a:t>
            </a:r>
            <a:r>
              <a:rPr lang="en-US" sz="1800" smtClean="0"/>
              <a:t> Carriage Paid To (named place of destination)</a:t>
            </a:r>
          </a:p>
          <a:p>
            <a:pPr eaLnBrk="1" hangingPunct="1">
              <a:lnSpc>
                <a:spcPct val="90000"/>
              </a:lnSpc>
              <a:buFontTx/>
              <a:buNone/>
            </a:pPr>
            <a:endParaRPr lang="en-US" sz="1800" smtClean="0"/>
          </a:p>
        </p:txBody>
      </p:sp>
      <p:sp>
        <p:nvSpPr>
          <p:cNvPr id="12292" name="Rectangle 4"/>
          <p:cNvSpPr>
            <a:spLocks noGrp="1" noChangeArrowheads="1"/>
          </p:cNvSpPr>
          <p:nvPr>
            <p:ph type="body" sz="half" idx="2"/>
          </p:nvPr>
        </p:nvSpPr>
        <p:spPr/>
        <p:txBody>
          <a:bodyPr/>
          <a:lstStyle/>
          <a:p>
            <a:pPr eaLnBrk="1" hangingPunct="1">
              <a:lnSpc>
                <a:spcPct val="90000"/>
              </a:lnSpc>
            </a:pPr>
            <a:r>
              <a:rPr lang="en-US" sz="1800" b="1" smtClean="0"/>
              <a:t>CIP</a:t>
            </a:r>
            <a:r>
              <a:rPr lang="en-US" sz="1800" smtClean="0"/>
              <a:t> Carriage &amp; Insurance Paid To (named place of destination)</a:t>
            </a:r>
          </a:p>
          <a:p>
            <a:pPr eaLnBrk="1" hangingPunct="1">
              <a:lnSpc>
                <a:spcPct val="90000"/>
              </a:lnSpc>
            </a:pPr>
            <a:r>
              <a:rPr lang="en-US" sz="1800" b="1" smtClean="0"/>
              <a:t>DAT </a:t>
            </a:r>
            <a:r>
              <a:rPr lang="en-US" sz="1800" smtClean="0"/>
              <a:t>Delivered At Terminal (named terminal at port or place of destination)</a:t>
            </a:r>
          </a:p>
          <a:p>
            <a:pPr eaLnBrk="1" hangingPunct="1">
              <a:lnSpc>
                <a:spcPct val="90000"/>
              </a:lnSpc>
            </a:pPr>
            <a:r>
              <a:rPr lang="en-US" sz="1800" b="1" smtClean="0"/>
              <a:t>DAP </a:t>
            </a:r>
            <a:r>
              <a:rPr lang="en-US" sz="1800" smtClean="0"/>
              <a:t>Delivered At Place (named place of destination)</a:t>
            </a:r>
          </a:p>
          <a:p>
            <a:pPr eaLnBrk="1" hangingPunct="1">
              <a:lnSpc>
                <a:spcPct val="90000"/>
              </a:lnSpc>
            </a:pPr>
            <a:r>
              <a:rPr lang="en-US" sz="1800" b="1" smtClean="0"/>
              <a:t>DDP</a:t>
            </a:r>
            <a:r>
              <a:rPr lang="en-US" sz="1800" smtClean="0"/>
              <a:t> Delivered Duty Paid (named place of destination)</a:t>
            </a:r>
          </a:p>
        </p:txBody>
      </p:sp>
    </p:spTree>
    <p:extLst>
      <p:ext uri="{BB962C8B-B14F-4D97-AF65-F5344CB8AC3E}">
        <p14:creationId xmlns:p14="http://schemas.microsoft.com/office/powerpoint/2010/main" val="3260887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533400"/>
            <a:ext cx="8229600" cy="1143000"/>
          </a:xfrm>
        </p:spPr>
        <p:txBody>
          <a:bodyPr/>
          <a:lstStyle/>
          <a:p>
            <a:pPr eaLnBrk="1" hangingPunct="1"/>
            <a:r>
              <a:rPr lang="en-US" sz="3200" dirty="0" smtClean="0"/>
              <a:t/>
            </a:r>
            <a:br>
              <a:rPr lang="en-US" sz="3200" dirty="0" smtClean="0"/>
            </a:br>
            <a:r>
              <a:rPr lang="en-US" sz="3200" dirty="0" smtClean="0"/>
              <a:t>Review Of The 11 Updated Incoterms</a:t>
            </a:r>
            <a:r>
              <a:rPr lang="en-US" sz="1600" dirty="0" smtClean="0"/>
              <a:t>®</a:t>
            </a:r>
            <a:br>
              <a:rPr lang="en-US" sz="1600" dirty="0" smtClean="0"/>
            </a:br>
            <a:r>
              <a:rPr lang="en-US" sz="2400" dirty="0" smtClean="0"/>
              <a:t>(Partial List)</a:t>
            </a:r>
            <a:endParaRPr lang="en-US" sz="1600" dirty="0" smtClean="0"/>
          </a:p>
        </p:txBody>
      </p:sp>
    </p:spTree>
    <p:extLst>
      <p:ext uri="{BB962C8B-B14F-4D97-AF65-F5344CB8AC3E}">
        <p14:creationId xmlns:p14="http://schemas.microsoft.com/office/powerpoint/2010/main" val="4028093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229600" cy="1143000"/>
          </a:xfrm>
        </p:spPr>
        <p:txBody>
          <a:bodyPr/>
          <a:lstStyle/>
          <a:p>
            <a:pPr eaLnBrk="1" hangingPunct="1"/>
            <a:r>
              <a:rPr lang="en-US" sz="2800" dirty="0" smtClean="0"/>
              <a:t>FCA Free Carrier </a:t>
            </a:r>
            <a:br>
              <a:rPr lang="en-US" sz="2800" dirty="0" smtClean="0"/>
            </a:br>
            <a:r>
              <a:rPr lang="en-US" sz="2800" dirty="0" smtClean="0"/>
              <a:t>(named place of delivery)</a:t>
            </a:r>
          </a:p>
        </p:txBody>
      </p:sp>
      <p:sp>
        <p:nvSpPr>
          <p:cNvPr id="37891" name="Rectangle 3"/>
          <p:cNvSpPr>
            <a:spLocks noGrp="1" noChangeArrowheads="1"/>
          </p:cNvSpPr>
          <p:nvPr>
            <p:ph type="body" idx="1"/>
          </p:nvPr>
        </p:nvSpPr>
        <p:spPr>
          <a:xfrm>
            <a:off x="457200" y="1219200"/>
            <a:ext cx="8229600" cy="4525963"/>
          </a:xfrm>
        </p:spPr>
        <p:txBody>
          <a:bodyPr/>
          <a:lstStyle/>
          <a:p>
            <a:pPr eaLnBrk="1" hangingPunct="1">
              <a:lnSpc>
                <a:spcPct val="90000"/>
              </a:lnSpc>
            </a:pPr>
            <a:r>
              <a:rPr lang="en-US" sz="2000" dirty="0" smtClean="0"/>
              <a:t>There can be more than one delivery point at origin (seller’s facility, forwarder’s facility, port or airport)</a:t>
            </a:r>
          </a:p>
          <a:p>
            <a:pPr eaLnBrk="1" hangingPunct="1">
              <a:lnSpc>
                <a:spcPct val="90000"/>
              </a:lnSpc>
            </a:pPr>
            <a:r>
              <a:rPr lang="en-US" sz="2000" dirty="0" smtClean="0"/>
              <a:t>Delivery occurs when goods are presented to the carrier nominated by the buyer at the named place or port, cleared for export, from there all transport/customs related costs are for the buyer</a:t>
            </a:r>
          </a:p>
          <a:p>
            <a:pPr eaLnBrk="1" hangingPunct="1">
              <a:lnSpc>
                <a:spcPct val="90000"/>
              </a:lnSpc>
            </a:pPr>
            <a:r>
              <a:rPr lang="en-US" sz="2000" dirty="0" smtClean="0"/>
              <a:t>If delivery is at seller’s facility, the seller must load the collecting vehicle</a:t>
            </a:r>
          </a:p>
          <a:p>
            <a:pPr eaLnBrk="1" hangingPunct="1">
              <a:lnSpc>
                <a:spcPct val="90000"/>
              </a:lnSpc>
            </a:pPr>
            <a:r>
              <a:rPr lang="en-US" sz="2000" dirty="0" smtClean="0"/>
              <a:t>Can be used with any mode of transport</a:t>
            </a:r>
          </a:p>
          <a:p>
            <a:pPr eaLnBrk="1" hangingPunct="1">
              <a:lnSpc>
                <a:spcPct val="90000"/>
              </a:lnSpc>
            </a:pPr>
            <a:endParaRPr lang="en-US" sz="2000" dirty="0" smtClean="0"/>
          </a:p>
        </p:txBody>
      </p:sp>
      <p:grpSp>
        <p:nvGrpSpPr>
          <p:cNvPr id="37892" name="Group 45"/>
          <p:cNvGrpSpPr>
            <a:grpSpLocks/>
          </p:cNvGrpSpPr>
          <p:nvPr/>
        </p:nvGrpSpPr>
        <p:grpSpPr bwMode="auto">
          <a:xfrm>
            <a:off x="457200" y="3876675"/>
            <a:ext cx="8296274" cy="2447925"/>
            <a:chOff x="192" y="2400"/>
            <a:chExt cx="5226" cy="1542"/>
          </a:xfrm>
        </p:grpSpPr>
        <p:pic>
          <p:nvPicPr>
            <p:cNvPr id="37893" name="Picture 15"/>
            <p:cNvPicPr>
              <a:picLocks noChangeAspect="1" noChangeArrowheads="1"/>
            </p:cNvPicPr>
            <p:nvPr/>
          </p:nvPicPr>
          <p:blipFill>
            <a:blip r:embed="rId3" cstate="print"/>
            <a:srcRect/>
            <a:stretch>
              <a:fillRect/>
            </a:stretch>
          </p:blipFill>
          <p:spPr bwMode="auto">
            <a:xfrm>
              <a:off x="192" y="2592"/>
              <a:ext cx="528" cy="384"/>
            </a:xfrm>
            <a:prstGeom prst="rect">
              <a:avLst/>
            </a:prstGeom>
            <a:noFill/>
            <a:ln w="9525">
              <a:noFill/>
              <a:miter lim="800000"/>
              <a:headEnd/>
              <a:tailEnd/>
            </a:ln>
          </p:spPr>
        </p:pic>
        <p:pic>
          <p:nvPicPr>
            <p:cNvPr id="37894" name="Picture 19" descr="Semi 20"/>
            <p:cNvPicPr>
              <a:picLocks noChangeAspect="1" noChangeArrowheads="1"/>
            </p:cNvPicPr>
            <p:nvPr/>
          </p:nvPicPr>
          <p:blipFill>
            <a:blip r:embed="rId4" cstate="print"/>
            <a:srcRect/>
            <a:stretch>
              <a:fillRect/>
            </a:stretch>
          </p:blipFill>
          <p:spPr bwMode="auto">
            <a:xfrm>
              <a:off x="816" y="2784"/>
              <a:ext cx="384" cy="192"/>
            </a:xfrm>
            <a:prstGeom prst="rect">
              <a:avLst/>
            </a:prstGeom>
            <a:noFill/>
            <a:ln w="9525">
              <a:noFill/>
              <a:miter lim="800000"/>
              <a:headEnd/>
              <a:tailEnd/>
            </a:ln>
          </p:spPr>
        </p:pic>
        <p:grpSp>
          <p:nvGrpSpPr>
            <p:cNvPr id="37895" name="Group 34"/>
            <p:cNvGrpSpPr>
              <a:grpSpLocks/>
            </p:cNvGrpSpPr>
            <p:nvPr/>
          </p:nvGrpSpPr>
          <p:grpSpPr bwMode="auto">
            <a:xfrm>
              <a:off x="2400" y="2544"/>
              <a:ext cx="384" cy="576"/>
              <a:chOff x="2064" y="2304"/>
              <a:chExt cx="384" cy="576"/>
            </a:xfrm>
          </p:grpSpPr>
          <p:pic>
            <p:nvPicPr>
              <p:cNvPr id="37911" name="Picture 17" descr="Plane 103"/>
              <p:cNvPicPr>
                <a:picLocks noChangeAspect="1" noChangeArrowheads="1"/>
              </p:cNvPicPr>
              <p:nvPr/>
            </p:nvPicPr>
            <p:blipFill>
              <a:blip r:embed="rId5" cstate="print"/>
              <a:srcRect/>
              <a:stretch>
                <a:fillRect/>
              </a:stretch>
            </p:blipFill>
            <p:spPr bwMode="auto">
              <a:xfrm>
                <a:off x="2064" y="2304"/>
                <a:ext cx="384" cy="240"/>
              </a:xfrm>
              <a:prstGeom prst="rect">
                <a:avLst/>
              </a:prstGeom>
              <a:noFill/>
              <a:ln w="9525">
                <a:noFill/>
                <a:miter lim="800000"/>
                <a:headEnd/>
                <a:tailEnd/>
              </a:ln>
            </p:spPr>
          </p:pic>
          <p:pic>
            <p:nvPicPr>
              <p:cNvPr id="37912" name="Picture 18" descr="Ship 24"/>
              <p:cNvPicPr>
                <a:picLocks noChangeAspect="1" noChangeArrowheads="1"/>
              </p:cNvPicPr>
              <p:nvPr/>
            </p:nvPicPr>
            <p:blipFill>
              <a:blip r:embed="rId6" cstate="print"/>
              <a:srcRect/>
              <a:stretch>
                <a:fillRect/>
              </a:stretch>
            </p:blipFill>
            <p:spPr bwMode="auto">
              <a:xfrm>
                <a:off x="2112" y="2640"/>
                <a:ext cx="336" cy="240"/>
              </a:xfrm>
              <a:prstGeom prst="rect">
                <a:avLst/>
              </a:prstGeom>
              <a:noFill/>
              <a:ln w="9525">
                <a:noFill/>
                <a:miter lim="800000"/>
                <a:headEnd/>
                <a:tailEnd/>
              </a:ln>
            </p:spPr>
          </p:pic>
        </p:grpSp>
        <p:grpSp>
          <p:nvGrpSpPr>
            <p:cNvPr id="37896" name="Group 21"/>
            <p:cNvGrpSpPr>
              <a:grpSpLocks/>
            </p:cNvGrpSpPr>
            <p:nvPr/>
          </p:nvGrpSpPr>
          <p:grpSpPr bwMode="auto">
            <a:xfrm>
              <a:off x="1872" y="2928"/>
              <a:ext cx="336" cy="240"/>
              <a:chOff x="480" y="1728"/>
              <a:chExt cx="624" cy="672"/>
            </a:xfrm>
          </p:grpSpPr>
          <p:pic>
            <p:nvPicPr>
              <p:cNvPr id="37908" name="Picture 22"/>
              <p:cNvPicPr>
                <a:picLocks noChangeAspect="1" noChangeArrowheads="1"/>
              </p:cNvPicPr>
              <p:nvPr/>
            </p:nvPicPr>
            <p:blipFill>
              <a:blip r:embed="rId7" cstate="print"/>
              <a:srcRect/>
              <a:stretch>
                <a:fillRect/>
              </a:stretch>
            </p:blipFill>
            <p:spPr bwMode="auto">
              <a:xfrm>
                <a:off x="576" y="1728"/>
                <a:ext cx="528" cy="576"/>
              </a:xfrm>
              <a:prstGeom prst="rect">
                <a:avLst/>
              </a:prstGeom>
              <a:noFill/>
              <a:ln w="9525">
                <a:noFill/>
                <a:miter lim="800000"/>
                <a:headEnd/>
                <a:tailEnd/>
              </a:ln>
            </p:spPr>
          </p:pic>
          <p:sp>
            <p:nvSpPr>
              <p:cNvPr id="37909" name="Line 23"/>
              <p:cNvSpPr>
                <a:spLocks noChangeShapeType="1"/>
              </p:cNvSpPr>
              <p:nvPr/>
            </p:nvSpPr>
            <p:spPr bwMode="auto">
              <a:xfrm>
                <a:off x="480" y="2304"/>
                <a:ext cx="576" cy="0"/>
              </a:xfrm>
              <a:prstGeom prst="line">
                <a:avLst/>
              </a:prstGeom>
              <a:noFill/>
              <a:ln w="9525">
                <a:solidFill>
                  <a:schemeClr val="tx1"/>
                </a:solidFill>
                <a:round/>
                <a:headEnd/>
                <a:tailEnd/>
              </a:ln>
            </p:spPr>
            <p:txBody>
              <a:bodyPr/>
              <a:lstStyle/>
              <a:p>
                <a:endParaRPr lang="en-US"/>
              </a:p>
            </p:txBody>
          </p:sp>
          <p:sp>
            <p:nvSpPr>
              <p:cNvPr id="37910" name="Line 24"/>
              <p:cNvSpPr>
                <a:spLocks noChangeShapeType="1"/>
              </p:cNvSpPr>
              <p:nvPr/>
            </p:nvSpPr>
            <p:spPr bwMode="auto">
              <a:xfrm>
                <a:off x="1056" y="2304"/>
                <a:ext cx="0" cy="96"/>
              </a:xfrm>
              <a:prstGeom prst="line">
                <a:avLst/>
              </a:prstGeom>
              <a:noFill/>
              <a:ln w="9525">
                <a:solidFill>
                  <a:schemeClr val="tx1"/>
                </a:solidFill>
                <a:round/>
                <a:headEnd/>
                <a:tailEnd/>
              </a:ln>
            </p:spPr>
            <p:txBody>
              <a:bodyPr/>
              <a:lstStyle/>
              <a:p>
                <a:endParaRPr lang="en-US"/>
              </a:p>
            </p:txBody>
          </p:sp>
        </p:grpSp>
        <p:pic>
          <p:nvPicPr>
            <p:cNvPr id="37897" name="Picture 25" descr="Airport 2"/>
            <p:cNvPicPr>
              <a:picLocks noChangeAspect="1" noChangeArrowheads="1"/>
            </p:cNvPicPr>
            <p:nvPr/>
          </p:nvPicPr>
          <p:blipFill>
            <a:blip r:embed="rId8" cstate="print"/>
            <a:srcRect/>
            <a:stretch>
              <a:fillRect/>
            </a:stretch>
          </p:blipFill>
          <p:spPr bwMode="auto">
            <a:xfrm>
              <a:off x="1824" y="2400"/>
              <a:ext cx="432" cy="240"/>
            </a:xfrm>
            <a:prstGeom prst="rect">
              <a:avLst/>
            </a:prstGeom>
            <a:noFill/>
            <a:ln w="9525">
              <a:noFill/>
              <a:miter lim="800000"/>
              <a:headEnd/>
              <a:tailEnd/>
            </a:ln>
          </p:spPr>
        </p:pic>
        <p:pic>
          <p:nvPicPr>
            <p:cNvPr id="37898" name="Picture 27" descr="Office Building 39"/>
            <p:cNvPicPr>
              <a:picLocks noChangeAspect="1" noChangeArrowheads="1"/>
            </p:cNvPicPr>
            <p:nvPr/>
          </p:nvPicPr>
          <p:blipFill>
            <a:blip r:embed="rId9" cstate="print"/>
            <a:srcRect/>
            <a:stretch>
              <a:fillRect/>
            </a:stretch>
          </p:blipFill>
          <p:spPr bwMode="auto">
            <a:xfrm>
              <a:off x="1296" y="2736"/>
              <a:ext cx="480" cy="240"/>
            </a:xfrm>
            <a:prstGeom prst="rect">
              <a:avLst/>
            </a:prstGeom>
            <a:noFill/>
            <a:ln w="9525">
              <a:noFill/>
              <a:miter lim="800000"/>
              <a:headEnd/>
              <a:tailEnd/>
            </a:ln>
          </p:spPr>
        </p:pic>
        <p:grpSp>
          <p:nvGrpSpPr>
            <p:cNvPr id="37899" name="Group 29"/>
            <p:cNvGrpSpPr>
              <a:grpSpLocks/>
            </p:cNvGrpSpPr>
            <p:nvPr/>
          </p:nvGrpSpPr>
          <p:grpSpPr bwMode="auto">
            <a:xfrm>
              <a:off x="4268" y="2401"/>
              <a:ext cx="1150" cy="724"/>
              <a:chOff x="1126" y="3024"/>
              <a:chExt cx="1484" cy="987"/>
            </a:xfrm>
          </p:grpSpPr>
          <p:pic>
            <p:nvPicPr>
              <p:cNvPr id="37906" name="Picture 30" descr="Factory 03"/>
              <p:cNvPicPr>
                <a:picLocks noChangeAspect="1" noChangeArrowheads="1"/>
              </p:cNvPicPr>
              <p:nvPr/>
            </p:nvPicPr>
            <p:blipFill>
              <a:blip r:embed="rId10" cstate="print"/>
              <a:srcRect/>
              <a:stretch>
                <a:fillRect/>
              </a:stretch>
            </p:blipFill>
            <p:spPr bwMode="auto">
              <a:xfrm>
                <a:off x="1584" y="3024"/>
                <a:ext cx="576" cy="336"/>
              </a:xfrm>
              <a:prstGeom prst="rect">
                <a:avLst/>
              </a:prstGeom>
              <a:noFill/>
              <a:ln w="9525">
                <a:noFill/>
                <a:miter lim="800000"/>
                <a:headEnd/>
                <a:tailEnd/>
              </a:ln>
            </p:spPr>
          </p:pic>
          <p:sp>
            <p:nvSpPr>
              <p:cNvPr id="37907" name="Text Box 31"/>
              <p:cNvSpPr txBox="1">
                <a:spLocks noChangeArrowheads="1"/>
              </p:cNvSpPr>
              <p:nvPr/>
            </p:nvSpPr>
            <p:spPr bwMode="auto">
              <a:xfrm>
                <a:off x="1126" y="3456"/>
                <a:ext cx="1484" cy="555"/>
              </a:xfrm>
              <a:prstGeom prst="rect">
                <a:avLst/>
              </a:prstGeom>
              <a:noFill/>
              <a:ln w="9525">
                <a:noFill/>
                <a:miter lim="800000"/>
                <a:headEnd/>
                <a:tailEnd/>
              </a:ln>
            </p:spPr>
            <p:txBody>
              <a:bodyPr wrap="none">
                <a:spAutoFit/>
              </a:bodyPr>
              <a:lstStyle/>
              <a:p>
                <a:pPr algn="ctr"/>
                <a:r>
                  <a:rPr lang="en-US" dirty="0">
                    <a:latin typeface="+mn-lt"/>
                  </a:rPr>
                  <a:t>Destination plant </a:t>
                </a:r>
              </a:p>
              <a:p>
                <a:pPr algn="ctr"/>
                <a:r>
                  <a:rPr lang="en-US" dirty="0">
                    <a:latin typeface="+mn-lt"/>
                  </a:rPr>
                  <a:t>or warehouse</a:t>
                </a:r>
              </a:p>
            </p:txBody>
          </p:sp>
        </p:grpSp>
        <p:sp>
          <p:nvSpPr>
            <p:cNvPr id="37900" name="Text Box 35"/>
            <p:cNvSpPr txBox="1">
              <a:spLocks noChangeArrowheads="1"/>
            </p:cNvSpPr>
            <p:nvPr/>
          </p:nvSpPr>
          <p:spPr bwMode="auto">
            <a:xfrm>
              <a:off x="809" y="3120"/>
              <a:ext cx="544" cy="233"/>
            </a:xfrm>
            <a:prstGeom prst="rect">
              <a:avLst/>
            </a:prstGeom>
            <a:noFill/>
            <a:ln w="9525">
              <a:noFill/>
              <a:miter lim="800000"/>
              <a:headEnd/>
              <a:tailEnd/>
            </a:ln>
          </p:spPr>
          <p:txBody>
            <a:bodyPr wrap="none">
              <a:spAutoFit/>
            </a:bodyPr>
            <a:lstStyle/>
            <a:p>
              <a:r>
                <a:rPr lang="en-US" sz="1800" b="1" dirty="0">
                  <a:latin typeface="+mn-lt"/>
                </a:rPr>
                <a:t>Origin</a:t>
              </a:r>
            </a:p>
          </p:txBody>
        </p:sp>
        <p:sp>
          <p:nvSpPr>
            <p:cNvPr id="37901" name="Text Box 36"/>
            <p:cNvSpPr txBox="1">
              <a:spLocks noChangeArrowheads="1"/>
            </p:cNvSpPr>
            <p:nvPr/>
          </p:nvSpPr>
          <p:spPr bwMode="auto">
            <a:xfrm>
              <a:off x="230" y="3477"/>
              <a:ext cx="2903" cy="465"/>
            </a:xfrm>
            <a:prstGeom prst="rect">
              <a:avLst/>
            </a:prstGeom>
            <a:noFill/>
            <a:ln w="9525">
              <a:noFill/>
              <a:miter lim="800000"/>
              <a:headEnd/>
              <a:tailEnd/>
            </a:ln>
          </p:spPr>
          <p:txBody>
            <a:bodyPr wrap="none">
              <a:spAutoFit/>
            </a:bodyPr>
            <a:lstStyle/>
            <a:p>
              <a:r>
                <a:rPr lang="en-US" sz="1400" dirty="0">
                  <a:latin typeface="+mn-lt"/>
                </a:rPr>
                <a:t>The seller’s delivery responsibility can end at his works, at </a:t>
              </a:r>
            </a:p>
            <a:p>
              <a:r>
                <a:rPr lang="en-US" sz="1400" dirty="0">
                  <a:latin typeface="+mn-lt"/>
                </a:rPr>
                <a:t>a forwarder’s facility or at a port/airport. Under each scenario</a:t>
              </a:r>
            </a:p>
            <a:p>
              <a:r>
                <a:rPr lang="en-US" sz="1400" dirty="0">
                  <a:latin typeface="+mn-lt"/>
                </a:rPr>
                <a:t>goods must be cleared for export.</a:t>
              </a:r>
            </a:p>
          </p:txBody>
        </p:sp>
        <p:sp>
          <p:nvSpPr>
            <p:cNvPr id="37902" name="Text Box 37"/>
            <p:cNvSpPr txBox="1">
              <a:spLocks noChangeArrowheads="1"/>
            </p:cNvSpPr>
            <p:nvPr/>
          </p:nvSpPr>
          <p:spPr bwMode="auto">
            <a:xfrm>
              <a:off x="4409" y="3127"/>
              <a:ext cx="827" cy="233"/>
            </a:xfrm>
            <a:prstGeom prst="rect">
              <a:avLst/>
            </a:prstGeom>
            <a:noFill/>
            <a:ln w="9525">
              <a:noFill/>
              <a:miter lim="800000"/>
              <a:headEnd/>
              <a:tailEnd/>
            </a:ln>
          </p:spPr>
          <p:txBody>
            <a:bodyPr wrap="none">
              <a:spAutoFit/>
            </a:bodyPr>
            <a:lstStyle/>
            <a:p>
              <a:r>
                <a:rPr lang="en-US" sz="1800" b="1" dirty="0">
                  <a:latin typeface="+mn-lt"/>
                </a:rPr>
                <a:t>Destination</a:t>
              </a:r>
            </a:p>
          </p:txBody>
        </p:sp>
        <p:sp>
          <p:nvSpPr>
            <p:cNvPr id="37903" name="Line 38"/>
            <p:cNvSpPr>
              <a:spLocks noChangeShapeType="1"/>
            </p:cNvSpPr>
            <p:nvPr/>
          </p:nvSpPr>
          <p:spPr bwMode="auto">
            <a:xfrm flipV="1">
              <a:off x="720" y="3024"/>
              <a:ext cx="0" cy="384"/>
            </a:xfrm>
            <a:prstGeom prst="line">
              <a:avLst/>
            </a:prstGeom>
            <a:noFill/>
            <a:ln w="9525">
              <a:solidFill>
                <a:schemeClr val="tx1"/>
              </a:solidFill>
              <a:round/>
              <a:headEnd/>
              <a:tailEnd type="triangle" w="med" len="med"/>
            </a:ln>
          </p:spPr>
          <p:txBody>
            <a:bodyPr/>
            <a:lstStyle/>
            <a:p>
              <a:endParaRPr lang="en-US"/>
            </a:p>
          </p:txBody>
        </p:sp>
        <p:sp>
          <p:nvSpPr>
            <p:cNvPr id="37904" name="Line 42"/>
            <p:cNvSpPr>
              <a:spLocks noChangeShapeType="1"/>
            </p:cNvSpPr>
            <p:nvPr/>
          </p:nvSpPr>
          <p:spPr bwMode="auto">
            <a:xfrm flipV="1">
              <a:off x="1440" y="3024"/>
              <a:ext cx="0" cy="384"/>
            </a:xfrm>
            <a:prstGeom prst="line">
              <a:avLst/>
            </a:prstGeom>
            <a:noFill/>
            <a:ln w="9525">
              <a:solidFill>
                <a:schemeClr val="tx1"/>
              </a:solidFill>
              <a:round/>
              <a:headEnd/>
              <a:tailEnd type="triangle" w="med" len="med"/>
            </a:ln>
          </p:spPr>
          <p:txBody>
            <a:bodyPr/>
            <a:lstStyle/>
            <a:p>
              <a:endParaRPr lang="en-US"/>
            </a:p>
          </p:txBody>
        </p:sp>
        <p:sp>
          <p:nvSpPr>
            <p:cNvPr id="37905" name="Line 43"/>
            <p:cNvSpPr>
              <a:spLocks noChangeShapeType="1"/>
            </p:cNvSpPr>
            <p:nvPr/>
          </p:nvSpPr>
          <p:spPr bwMode="auto">
            <a:xfrm flipV="1">
              <a:off x="1824" y="3024"/>
              <a:ext cx="0" cy="384"/>
            </a:xfrm>
            <a:prstGeom prst="line">
              <a:avLst/>
            </a:prstGeom>
            <a:noFill/>
            <a:ln w="9525">
              <a:solidFill>
                <a:schemeClr val="tx1"/>
              </a:solidFill>
              <a:round/>
              <a:headEnd/>
              <a:tailEnd type="triangle" w="med" len="med"/>
            </a:ln>
          </p:spPr>
          <p:txBody>
            <a:bodyPr/>
            <a:lstStyle/>
            <a:p>
              <a:endParaRPr lang="en-US"/>
            </a:p>
          </p:txBody>
        </p:sp>
      </p:grpSp>
    </p:spTree>
    <p:extLst>
      <p:ext uri="{BB962C8B-B14F-4D97-AF65-F5344CB8AC3E}">
        <p14:creationId xmlns:p14="http://schemas.microsoft.com/office/powerpoint/2010/main" val="2877394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229600" cy="1143000"/>
          </a:xfrm>
        </p:spPr>
        <p:txBody>
          <a:bodyPr/>
          <a:lstStyle/>
          <a:p>
            <a:pPr eaLnBrk="1" hangingPunct="1"/>
            <a:r>
              <a:rPr lang="en-US" sz="2800" dirty="0" smtClean="0"/>
              <a:t>FOB Free On Board </a:t>
            </a:r>
            <a:br>
              <a:rPr lang="en-US" sz="2800" dirty="0" smtClean="0"/>
            </a:br>
            <a:r>
              <a:rPr lang="en-US" sz="2800" dirty="0" smtClean="0"/>
              <a:t>(named port of shipment)</a:t>
            </a:r>
          </a:p>
        </p:txBody>
      </p:sp>
      <p:sp>
        <p:nvSpPr>
          <p:cNvPr id="43011" name="Rectangle 3"/>
          <p:cNvSpPr>
            <a:spLocks noGrp="1" noChangeArrowheads="1"/>
          </p:cNvSpPr>
          <p:nvPr>
            <p:ph type="body" idx="1"/>
          </p:nvPr>
        </p:nvSpPr>
        <p:spPr>
          <a:xfrm>
            <a:off x="457200" y="1295400"/>
            <a:ext cx="8229600" cy="4525963"/>
          </a:xfrm>
        </p:spPr>
        <p:txBody>
          <a:bodyPr/>
          <a:lstStyle/>
          <a:p>
            <a:pPr eaLnBrk="1" hangingPunct="1"/>
            <a:r>
              <a:rPr lang="en-US" sz="1800" dirty="0" smtClean="0"/>
              <a:t>Delivery occurs in the port of shipment when goods are loaded on board the vessel and all costs/risks beyond that point are for the buyer</a:t>
            </a:r>
          </a:p>
          <a:p>
            <a:pPr eaLnBrk="1" hangingPunct="1"/>
            <a:r>
              <a:rPr lang="en-US" sz="1800" dirty="0" smtClean="0"/>
              <a:t>Export clearance and inland freight charges up to the delivery point are for the seller’s account</a:t>
            </a:r>
          </a:p>
          <a:p>
            <a:pPr lvl="0" eaLnBrk="1" hangingPunct="1"/>
            <a:r>
              <a:rPr lang="en-US" dirty="0" smtClean="0">
                <a:solidFill>
                  <a:prstClr val="black"/>
                </a:solidFill>
              </a:rPr>
              <a:t>Not </a:t>
            </a:r>
            <a:r>
              <a:rPr lang="en-US" dirty="0">
                <a:solidFill>
                  <a:prstClr val="black"/>
                </a:solidFill>
              </a:rPr>
              <a:t>suitable for containerized cargo (use FCA in this case)</a:t>
            </a:r>
          </a:p>
          <a:p>
            <a:pPr lvl="0" eaLnBrk="1" hangingPunct="1"/>
            <a:r>
              <a:rPr lang="en-US" dirty="0">
                <a:solidFill>
                  <a:prstClr val="black"/>
                </a:solidFill>
              </a:rPr>
              <a:t>Intended for ocean or inland waterway transportation only</a:t>
            </a:r>
          </a:p>
          <a:p>
            <a:pPr eaLnBrk="1" hangingPunct="1"/>
            <a:endParaRPr lang="en-US" sz="1800" dirty="0" smtClean="0"/>
          </a:p>
          <a:p>
            <a:pPr eaLnBrk="1" hangingPunct="1"/>
            <a:endParaRPr lang="en-US" sz="1800" dirty="0" smtClean="0"/>
          </a:p>
          <a:p>
            <a:pPr marL="0" indent="0" eaLnBrk="1" hangingPunct="1">
              <a:buNone/>
            </a:pPr>
            <a:endParaRPr lang="en-US" sz="1800" dirty="0" smtClean="0"/>
          </a:p>
        </p:txBody>
      </p:sp>
      <p:grpSp>
        <p:nvGrpSpPr>
          <p:cNvPr id="43012" name="Group 8"/>
          <p:cNvGrpSpPr>
            <a:grpSpLocks/>
          </p:cNvGrpSpPr>
          <p:nvPr/>
        </p:nvGrpSpPr>
        <p:grpSpPr bwMode="auto">
          <a:xfrm>
            <a:off x="838200" y="3592515"/>
            <a:ext cx="7612063" cy="2427288"/>
            <a:chOff x="898" y="2016"/>
            <a:chExt cx="4795" cy="1529"/>
          </a:xfrm>
        </p:grpSpPr>
        <p:sp>
          <p:nvSpPr>
            <p:cNvPr id="43013" name="Text Box 9"/>
            <p:cNvSpPr txBox="1">
              <a:spLocks noChangeArrowheads="1"/>
            </p:cNvSpPr>
            <p:nvPr/>
          </p:nvSpPr>
          <p:spPr bwMode="auto">
            <a:xfrm>
              <a:off x="2880" y="3312"/>
              <a:ext cx="528" cy="233"/>
            </a:xfrm>
            <a:prstGeom prst="rect">
              <a:avLst/>
            </a:prstGeom>
            <a:noFill/>
            <a:ln w="9525">
              <a:noFill/>
              <a:miter lim="800000"/>
              <a:headEnd/>
              <a:tailEnd/>
            </a:ln>
          </p:spPr>
          <p:txBody>
            <a:bodyPr wrap="none">
              <a:spAutoFit/>
            </a:bodyPr>
            <a:lstStyle/>
            <a:p>
              <a:r>
                <a:rPr lang="en-US" b="1" dirty="0">
                  <a:latin typeface="+mn-lt"/>
                </a:rPr>
                <a:t>Origin</a:t>
              </a:r>
            </a:p>
          </p:txBody>
        </p:sp>
        <p:grpSp>
          <p:nvGrpSpPr>
            <p:cNvPr id="43014" name="Group 10"/>
            <p:cNvGrpSpPr>
              <a:grpSpLocks/>
            </p:cNvGrpSpPr>
            <p:nvPr/>
          </p:nvGrpSpPr>
          <p:grpSpPr bwMode="auto">
            <a:xfrm>
              <a:off x="898" y="2544"/>
              <a:ext cx="723" cy="776"/>
              <a:chOff x="370" y="960"/>
              <a:chExt cx="723" cy="776"/>
            </a:xfrm>
          </p:grpSpPr>
          <p:pic>
            <p:nvPicPr>
              <p:cNvPr id="43030" name="Picture 11"/>
              <p:cNvPicPr>
                <a:picLocks noChangeAspect="1" noChangeArrowheads="1"/>
              </p:cNvPicPr>
              <p:nvPr/>
            </p:nvPicPr>
            <p:blipFill>
              <a:blip r:embed="rId3" cstate="print"/>
              <a:srcRect/>
              <a:stretch>
                <a:fillRect/>
              </a:stretch>
            </p:blipFill>
            <p:spPr bwMode="auto">
              <a:xfrm>
                <a:off x="480" y="960"/>
                <a:ext cx="528" cy="384"/>
              </a:xfrm>
              <a:prstGeom prst="rect">
                <a:avLst/>
              </a:prstGeom>
              <a:noFill/>
              <a:ln w="9525">
                <a:noFill/>
                <a:miter lim="800000"/>
                <a:headEnd/>
                <a:tailEnd/>
              </a:ln>
            </p:spPr>
          </p:pic>
          <p:sp>
            <p:nvSpPr>
              <p:cNvPr id="43031" name="Text Box 12"/>
              <p:cNvSpPr txBox="1">
                <a:spLocks noChangeArrowheads="1"/>
              </p:cNvSpPr>
              <p:nvPr/>
            </p:nvSpPr>
            <p:spPr bwMode="auto">
              <a:xfrm>
                <a:off x="370" y="1406"/>
                <a:ext cx="723" cy="330"/>
              </a:xfrm>
              <a:prstGeom prst="rect">
                <a:avLst/>
              </a:prstGeom>
              <a:noFill/>
              <a:ln w="9525">
                <a:noFill/>
                <a:miter lim="800000"/>
                <a:headEnd/>
                <a:tailEnd/>
              </a:ln>
            </p:spPr>
            <p:txBody>
              <a:bodyPr wrap="none">
                <a:spAutoFit/>
              </a:bodyPr>
              <a:lstStyle/>
              <a:p>
                <a:pPr algn="ctr"/>
                <a:r>
                  <a:rPr lang="en-US" sz="1400" dirty="0">
                    <a:latin typeface="+mn-lt"/>
                  </a:rPr>
                  <a:t>Origin plant</a:t>
                </a:r>
              </a:p>
              <a:p>
                <a:pPr algn="ctr"/>
                <a:r>
                  <a:rPr lang="en-US" sz="1400" dirty="0">
                    <a:latin typeface="+mn-lt"/>
                  </a:rPr>
                  <a:t>or warehouse</a:t>
                </a:r>
              </a:p>
            </p:txBody>
          </p:sp>
        </p:grpSp>
        <p:pic>
          <p:nvPicPr>
            <p:cNvPr id="43015" name="Picture 13" descr="Semi 20"/>
            <p:cNvPicPr>
              <a:picLocks noChangeAspect="1" noChangeArrowheads="1"/>
            </p:cNvPicPr>
            <p:nvPr/>
          </p:nvPicPr>
          <p:blipFill>
            <a:blip r:embed="rId4" cstate="print"/>
            <a:srcRect/>
            <a:stretch>
              <a:fillRect/>
            </a:stretch>
          </p:blipFill>
          <p:spPr bwMode="auto">
            <a:xfrm>
              <a:off x="1920" y="2688"/>
              <a:ext cx="480" cy="288"/>
            </a:xfrm>
            <a:prstGeom prst="rect">
              <a:avLst/>
            </a:prstGeom>
            <a:noFill/>
            <a:ln w="9525">
              <a:noFill/>
              <a:miter lim="800000"/>
              <a:headEnd/>
              <a:tailEnd/>
            </a:ln>
          </p:spPr>
        </p:pic>
        <p:sp>
          <p:nvSpPr>
            <p:cNvPr id="43016" name="Text Box 14"/>
            <p:cNvSpPr txBox="1">
              <a:spLocks noChangeArrowheads="1"/>
            </p:cNvSpPr>
            <p:nvPr/>
          </p:nvSpPr>
          <p:spPr bwMode="auto">
            <a:xfrm>
              <a:off x="3984" y="2016"/>
              <a:ext cx="1709" cy="465"/>
            </a:xfrm>
            <a:prstGeom prst="rect">
              <a:avLst/>
            </a:prstGeom>
            <a:noFill/>
            <a:ln w="9525">
              <a:noFill/>
              <a:miter lim="800000"/>
              <a:headEnd/>
              <a:tailEnd/>
            </a:ln>
          </p:spPr>
          <p:txBody>
            <a:bodyPr wrap="none">
              <a:spAutoFit/>
            </a:bodyPr>
            <a:lstStyle/>
            <a:p>
              <a:r>
                <a:rPr lang="en-US" sz="1400" dirty="0">
                  <a:latin typeface="+mn-lt"/>
                </a:rPr>
                <a:t>Delivery occurs at the origin </a:t>
              </a:r>
            </a:p>
            <a:p>
              <a:r>
                <a:rPr lang="en-US" sz="1400" dirty="0">
                  <a:latin typeface="+mn-lt"/>
                </a:rPr>
                <a:t>port, cleared for export and loaded </a:t>
              </a:r>
            </a:p>
            <a:p>
              <a:r>
                <a:rPr lang="en-US" sz="1400" dirty="0">
                  <a:latin typeface="+mn-lt"/>
                </a:rPr>
                <a:t>on board the </a:t>
              </a:r>
              <a:r>
                <a:rPr lang="en-US" sz="1400" dirty="0" smtClean="0">
                  <a:latin typeface="+mn-lt"/>
                </a:rPr>
                <a:t>vessel</a:t>
              </a:r>
              <a:endParaRPr lang="en-US" sz="1400" dirty="0">
                <a:latin typeface="+mn-lt"/>
              </a:endParaRPr>
            </a:p>
          </p:txBody>
        </p:sp>
        <p:grpSp>
          <p:nvGrpSpPr>
            <p:cNvPr id="43017" name="Group 15"/>
            <p:cNvGrpSpPr>
              <a:grpSpLocks/>
            </p:cNvGrpSpPr>
            <p:nvPr/>
          </p:nvGrpSpPr>
          <p:grpSpPr bwMode="auto">
            <a:xfrm>
              <a:off x="2784" y="2592"/>
              <a:ext cx="712" cy="626"/>
              <a:chOff x="1536" y="2064"/>
              <a:chExt cx="712" cy="626"/>
            </a:xfrm>
          </p:grpSpPr>
          <p:grpSp>
            <p:nvGrpSpPr>
              <p:cNvPr id="43025" name="Group 16"/>
              <p:cNvGrpSpPr>
                <a:grpSpLocks/>
              </p:cNvGrpSpPr>
              <p:nvPr/>
            </p:nvGrpSpPr>
            <p:grpSpPr bwMode="auto">
              <a:xfrm>
                <a:off x="1680" y="2064"/>
                <a:ext cx="432" cy="384"/>
                <a:chOff x="480" y="1728"/>
                <a:chExt cx="624" cy="672"/>
              </a:xfrm>
            </p:grpSpPr>
            <p:pic>
              <p:nvPicPr>
                <p:cNvPr id="43027" name="Picture 17"/>
                <p:cNvPicPr>
                  <a:picLocks noChangeAspect="1" noChangeArrowheads="1"/>
                </p:cNvPicPr>
                <p:nvPr/>
              </p:nvPicPr>
              <p:blipFill>
                <a:blip r:embed="rId5" cstate="print"/>
                <a:srcRect/>
                <a:stretch>
                  <a:fillRect/>
                </a:stretch>
              </p:blipFill>
              <p:spPr bwMode="auto">
                <a:xfrm>
                  <a:off x="576" y="1728"/>
                  <a:ext cx="528" cy="576"/>
                </a:xfrm>
                <a:prstGeom prst="rect">
                  <a:avLst/>
                </a:prstGeom>
                <a:noFill/>
                <a:ln w="9525">
                  <a:noFill/>
                  <a:miter lim="800000"/>
                  <a:headEnd/>
                  <a:tailEnd/>
                </a:ln>
              </p:spPr>
            </p:pic>
            <p:sp>
              <p:nvSpPr>
                <p:cNvPr id="43028" name="Line 18"/>
                <p:cNvSpPr>
                  <a:spLocks noChangeShapeType="1"/>
                </p:cNvSpPr>
                <p:nvPr/>
              </p:nvSpPr>
              <p:spPr bwMode="auto">
                <a:xfrm>
                  <a:off x="480" y="2304"/>
                  <a:ext cx="576" cy="0"/>
                </a:xfrm>
                <a:prstGeom prst="line">
                  <a:avLst/>
                </a:prstGeom>
                <a:noFill/>
                <a:ln w="9525">
                  <a:solidFill>
                    <a:schemeClr val="tx1"/>
                  </a:solidFill>
                  <a:round/>
                  <a:headEnd/>
                  <a:tailEnd/>
                </a:ln>
              </p:spPr>
              <p:txBody>
                <a:bodyPr/>
                <a:lstStyle/>
                <a:p>
                  <a:endParaRPr lang="en-US" sz="1400">
                    <a:latin typeface="+mn-lt"/>
                  </a:endParaRPr>
                </a:p>
              </p:txBody>
            </p:sp>
            <p:sp>
              <p:nvSpPr>
                <p:cNvPr id="43029" name="Line 19"/>
                <p:cNvSpPr>
                  <a:spLocks noChangeShapeType="1"/>
                </p:cNvSpPr>
                <p:nvPr/>
              </p:nvSpPr>
              <p:spPr bwMode="auto">
                <a:xfrm>
                  <a:off x="1056" y="2304"/>
                  <a:ext cx="0" cy="96"/>
                </a:xfrm>
                <a:prstGeom prst="line">
                  <a:avLst/>
                </a:prstGeom>
                <a:noFill/>
                <a:ln w="9525">
                  <a:solidFill>
                    <a:schemeClr val="tx1"/>
                  </a:solidFill>
                  <a:round/>
                  <a:headEnd/>
                  <a:tailEnd/>
                </a:ln>
              </p:spPr>
              <p:txBody>
                <a:bodyPr/>
                <a:lstStyle/>
                <a:p>
                  <a:endParaRPr lang="en-US" sz="1400">
                    <a:latin typeface="+mn-lt"/>
                  </a:endParaRPr>
                </a:p>
              </p:txBody>
            </p:sp>
          </p:grpSp>
          <p:sp>
            <p:nvSpPr>
              <p:cNvPr id="43026" name="Text Box 20"/>
              <p:cNvSpPr txBox="1">
                <a:spLocks noChangeArrowheads="1"/>
              </p:cNvSpPr>
              <p:nvPr/>
            </p:nvSpPr>
            <p:spPr bwMode="auto">
              <a:xfrm>
                <a:off x="1536" y="2496"/>
                <a:ext cx="712" cy="194"/>
              </a:xfrm>
              <a:prstGeom prst="rect">
                <a:avLst/>
              </a:prstGeom>
              <a:noFill/>
              <a:ln w="9525">
                <a:noFill/>
                <a:miter lim="800000"/>
                <a:headEnd/>
                <a:tailEnd/>
              </a:ln>
            </p:spPr>
            <p:txBody>
              <a:bodyPr wrap="none">
                <a:spAutoFit/>
              </a:bodyPr>
              <a:lstStyle/>
              <a:p>
                <a:r>
                  <a:rPr lang="en-US" sz="1400">
                    <a:latin typeface="+mn-lt"/>
                  </a:rPr>
                  <a:t>Port at origin</a:t>
                </a:r>
              </a:p>
            </p:txBody>
          </p:sp>
        </p:grpSp>
        <p:grpSp>
          <p:nvGrpSpPr>
            <p:cNvPr id="43018" name="Group 21"/>
            <p:cNvGrpSpPr>
              <a:grpSpLocks/>
            </p:cNvGrpSpPr>
            <p:nvPr/>
          </p:nvGrpSpPr>
          <p:grpSpPr bwMode="auto">
            <a:xfrm>
              <a:off x="3433" y="2592"/>
              <a:ext cx="815" cy="626"/>
              <a:chOff x="3680" y="2544"/>
              <a:chExt cx="815" cy="626"/>
            </a:xfrm>
          </p:grpSpPr>
          <p:pic>
            <p:nvPicPr>
              <p:cNvPr id="43023" name="Picture 22" descr="Ship 24"/>
              <p:cNvPicPr>
                <a:picLocks noChangeAspect="1" noChangeArrowheads="1"/>
              </p:cNvPicPr>
              <p:nvPr/>
            </p:nvPicPr>
            <p:blipFill>
              <a:blip r:embed="rId6" cstate="print"/>
              <a:srcRect/>
              <a:stretch>
                <a:fillRect/>
              </a:stretch>
            </p:blipFill>
            <p:spPr bwMode="auto">
              <a:xfrm>
                <a:off x="3984" y="2544"/>
                <a:ext cx="288" cy="384"/>
              </a:xfrm>
              <a:prstGeom prst="rect">
                <a:avLst/>
              </a:prstGeom>
              <a:noFill/>
              <a:ln w="9525">
                <a:noFill/>
                <a:miter lim="800000"/>
                <a:headEnd/>
                <a:tailEnd/>
              </a:ln>
            </p:spPr>
          </p:pic>
          <p:sp>
            <p:nvSpPr>
              <p:cNvPr id="43024" name="Text Box 23"/>
              <p:cNvSpPr txBox="1">
                <a:spLocks noChangeArrowheads="1"/>
              </p:cNvSpPr>
              <p:nvPr/>
            </p:nvSpPr>
            <p:spPr bwMode="auto">
              <a:xfrm>
                <a:off x="3680" y="2976"/>
                <a:ext cx="815" cy="194"/>
              </a:xfrm>
              <a:prstGeom prst="rect">
                <a:avLst/>
              </a:prstGeom>
              <a:noFill/>
              <a:ln w="9525">
                <a:noFill/>
                <a:miter lim="800000"/>
                <a:headEnd/>
                <a:tailEnd/>
              </a:ln>
            </p:spPr>
            <p:txBody>
              <a:bodyPr wrap="none">
                <a:spAutoFit/>
              </a:bodyPr>
              <a:lstStyle/>
              <a:p>
                <a:pPr algn="ctr"/>
                <a:r>
                  <a:rPr lang="en-US" sz="1400">
                    <a:latin typeface="+mn-lt"/>
                  </a:rPr>
                  <a:t>Vessel at origin</a:t>
                </a:r>
              </a:p>
            </p:txBody>
          </p:sp>
        </p:grpSp>
        <p:grpSp>
          <p:nvGrpSpPr>
            <p:cNvPr id="43019" name="Group 24"/>
            <p:cNvGrpSpPr>
              <a:grpSpLocks/>
            </p:cNvGrpSpPr>
            <p:nvPr/>
          </p:nvGrpSpPr>
          <p:grpSpPr bwMode="auto">
            <a:xfrm>
              <a:off x="3840" y="2256"/>
              <a:ext cx="96" cy="288"/>
              <a:chOff x="2880" y="2352"/>
              <a:chExt cx="96" cy="288"/>
            </a:xfrm>
          </p:grpSpPr>
          <p:sp>
            <p:nvSpPr>
              <p:cNvPr id="43021" name="Line 25"/>
              <p:cNvSpPr>
                <a:spLocks noChangeShapeType="1"/>
              </p:cNvSpPr>
              <p:nvPr/>
            </p:nvSpPr>
            <p:spPr bwMode="auto">
              <a:xfrm>
                <a:off x="2880" y="2352"/>
                <a:ext cx="0" cy="288"/>
              </a:xfrm>
              <a:prstGeom prst="line">
                <a:avLst/>
              </a:prstGeom>
              <a:noFill/>
              <a:ln w="9525">
                <a:solidFill>
                  <a:schemeClr val="tx1"/>
                </a:solidFill>
                <a:round/>
                <a:headEnd/>
                <a:tailEnd type="triangle" w="med" len="med"/>
              </a:ln>
            </p:spPr>
            <p:txBody>
              <a:bodyPr/>
              <a:lstStyle/>
              <a:p>
                <a:endParaRPr lang="en-US" sz="1400">
                  <a:latin typeface="+mn-lt"/>
                </a:endParaRPr>
              </a:p>
            </p:txBody>
          </p:sp>
          <p:sp>
            <p:nvSpPr>
              <p:cNvPr id="43022" name="Line 26"/>
              <p:cNvSpPr>
                <a:spLocks noChangeShapeType="1"/>
              </p:cNvSpPr>
              <p:nvPr/>
            </p:nvSpPr>
            <p:spPr bwMode="auto">
              <a:xfrm>
                <a:off x="2880" y="2352"/>
                <a:ext cx="96" cy="0"/>
              </a:xfrm>
              <a:prstGeom prst="line">
                <a:avLst/>
              </a:prstGeom>
              <a:noFill/>
              <a:ln w="9525">
                <a:solidFill>
                  <a:schemeClr val="tx1"/>
                </a:solidFill>
                <a:round/>
                <a:headEnd/>
                <a:tailEnd/>
              </a:ln>
            </p:spPr>
            <p:txBody>
              <a:bodyPr/>
              <a:lstStyle/>
              <a:p>
                <a:endParaRPr lang="en-US" sz="1400">
                  <a:latin typeface="+mn-lt"/>
                </a:endParaRPr>
              </a:p>
            </p:txBody>
          </p:sp>
        </p:grpSp>
        <p:sp>
          <p:nvSpPr>
            <p:cNvPr id="43020" name="Text Box 27"/>
            <p:cNvSpPr txBox="1">
              <a:spLocks noChangeArrowheads="1"/>
            </p:cNvSpPr>
            <p:nvPr/>
          </p:nvSpPr>
          <p:spPr bwMode="auto">
            <a:xfrm>
              <a:off x="1862" y="3024"/>
              <a:ext cx="734" cy="194"/>
            </a:xfrm>
            <a:prstGeom prst="rect">
              <a:avLst/>
            </a:prstGeom>
            <a:noFill/>
            <a:ln w="9525">
              <a:noFill/>
              <a:miter lim="800000"/>
              <a:headEnd/>
              <a:tailEnd/>
            </a:ln>
          </p:spPr>
          <p:txBody>
            <a:bodyPr wrap="none">
              <a:spAutoFit/>
            </a:bodyPr>
            <a:lstStyle/>
            <a:p>
              <a:r>
                <a:rPr lang="en-US" sz="1400">
                  <a:latin typeface="+mn-lt"/>
                </a:rPr>
                <a:t>Inland freight</a:t>
              </a:r>
            </a:p>
          </p:txBody>
        </p:sp>
      </p:grpSp>
    </p:spTree>
    <p:extLst>
      <p:ext uri="{BB962C8B-B14F-4D97-AF65-F5344CB8AC3E}">
        <p14:creationId xmlns:p14="http://schemas.microsoft.com/office/powerpoint/2010/main" val="2134066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en-US" sz="2800" smtClean="0"/>
              <a:t>DISCLAIMER</a:t>
            </a:r>
          </a:p>
        </p:txBody>
      </p:sp>
      <p:sp>
        <p:nvSpPr>
          <p:cNvPr id="3075" name="TextBox 4"/>
          <p:cNvSpPr txBox="1">
            <a:spLocks noChangeArrowheads="1"/>
          </p:cNvSpPr>
          <p:nvPr/>
        </p:nvSpPr>
        <p:spPr bwMode="auto">
          <a:xfrm>
            <a:off x="1141984" y="1676400"/>
            <a:ext cx="6966394" cy="2031325"/>
          </a:xfrm>
          <a:prstGeom prst="rect">
            <a:avLst/>
          </a:prstGeom>
          <a:noFill/>
          <a:ln w="9525">
            <a:noFill/>
            <a:miter lim="800000"/>
            <a:headEnd/>
            <a:tailEnd/>
          </a:ln>
        </p:spPr>
        <p:txBody>
          <a:bodyPr wrap="none">
            <a:spAutoFit/>
          </a:bodyPr>
          <a:lstStyle/>
          <a:p>
            <a:pPr algn="ctr"/>
            <a:r>
              <a:rPr lang="en-US" dirty="0">
                <a:solidFill>
                  <a:prstClr val="black"/>
                </a:solidFill>
                <a:latin typeface="+mn-lt"/>
              </a:rPr>
              <a:t>The prose, graphics and examples provided in this training module</a:t>
            </a:r>
          </a:p>
          <a:p>
            <a:pPr algn="ctr"/>
            <a:r>
              <a:rPr lang="en-US" dirty="0">
                <a:solidFill>
                  <a:prstClr val="black"/>
                </a:solidFill>
                <a:latin typeface="+mn-lt"/>
              </a:rPr>
              <a:t>are for educational purposes only. Under no circumstances should any of </a:t>
            </a:r>
          </a:p>
          <a:p>
            <a:pPr algn="ctr"/>
            <a:r>
              <a:rPr lang="en-US" dirty="0">
                <a:solidFill>
                  <a:prstClr val="black"/>
                </a:solidFill>
                <a:latin typeface="+mn-lt"/>
              </a:rPr>
              <a:t>its content be construed as legal advice or counsel.</a:t>
            </a:r>
          </a:p>
          <a:p>
            <a:pPr algn="ctr"/>
            <a:endParaRPr lang="en-US" dirty="0">
              <a:solidFill>
                <a:prstClr val="black"/>
              </a:solidFill>
              <a:latin typeface="+mn-lt"/>
            </a:endParaRPr>
          </a:p>
          <a:p>
            <a:pPr algn="ctr"/>
            <a:endParaRPr lang="en-US" dirty="0">
              <a:solidFill>
                <a:prstClr val="black"/>
              </a:solidFill>
              <a:latin typeface="+mn-lt"/>
            </a:endParaRPr>
          </a:p>
          <a:p>
            <a:pPr algn="ctr"/>
            <a:r>
              <a:rPr lang="en-US" dirty="0">
                <a:solidFill>
                  <a:prstClr val="black"/>
                </a:solidFill>
                <a:latin typeface="+mn-lt"/>
              </a:rPr>
              <a:t>“</a:t>
            </a:r>
            <a:r>
              <a:rPr lang="en-US" dirty="0" err="1">
                <a:solidFill>
                  <a:prstClr val="black"/>
                </a:solidFill>
                <a:latin typeface="+mn-lt"/>
              </a:rPr>
              <a:t>Incoterms</a:t>
            </a:r>
            <a:r>
              <a:rPr lang="en-US" dirty="0">
                <a:solidFill>
                  <a:prstClr val="black"/>
                </a:solidFill>
                <a:latin typeface="+mn-lt"/>
              </a:rPr>
              <a:t>” is a registered trademark of the International </a:t>
            </a:r>
          </a:p>
          <a:p>
            <a:pPr algn="ctr"/>
            <a:r>
              <a:rPr lang="en-US" dirty="0">
                <a:solidFill>
                  <a:prstClr val="black"/>
                </a:solidFill>
                <a:latin typeface="+mn-lt"/>
              </a:rPr>
              <a:t>Chamber of Commerce, registered in several countries.</a:t>
            </a:r>
          </a:p>
        </p:txBody>
      </p:sp>
      <p:sp>
        <p:nvSpPr>
          <p:cNvPr id="3076" name="Footer Placeholder 5"/>
          <p:cNvSpPr>
            <a:spLocks noGrp="1"/>
          </p:cNvSpPr>
          <p:nvPr>
            <p:ph type="ftr" sz="quarter" idx="11"/>
          </p:nvPr>
        </p:nvSpPr>
        <p:spPr>
          <a:xfrm>
            <a:off x="1905000" y="5848350"/>
            <a:ext cx="5105400" cy="476250"/>
          </a:xfrm>
          <a:noFill/>
        </p:spPr>
        <p:txBody>
          <a:bodyPr/>
          <a:lstStyle/>
          <a:p>
            <a:r>
              <a:rPr lang="en-US" dirty="0" smtClean="0">
                <a:solidFill>
                  <a:prstClr val="black">
                    <a:tint val="75000"/>
                  </a:prstClr>
                </a:solidFill>
              </a:rPr>
              <a:t>Copyright 2014, Trade Facilitators, Inc.</a:t>
            </a:r>
          </a:p>
        </p:txBody>
      </p:sp>
    </p:spTree>
    <p:extLst>
      <p:ext uri="{BB962C8B-B14F-4D97-AF65-F5344CB8AC3E}">
        <p14:creationId xmlns:p14="http://schemas.microsoft.com/office/powerpoint/2010/main" val="4222627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28600"/>
            <a:ext cx="8229600" cy="1143000"/>
          </a:xfrm>
        </p:spPr>
        <p:txBody>
          <a:bodyPr/>
          <a:lstStyle/>
          <a:p>
            <a:pPr eaLnBrk="1" hangingPunct="1"/>
            <a:r>
              <a:rPr lang="en-US" sz="2800" smtClean="0"/>
              <a:t>Group C Shipment Contracts:</a:t>
            </a:r>
            <a:br>
              <a:rPr lang="en-US" sz="2800" smtClean="0"/>
            </a:br>
            <a:r>
              <a:rPr lang="en-US" sz="2800" smtClean="0"/>
              <a:t>Delivery vs. Transportation Obligations</a:t>
            </a:r>
          </a:p>
        </p:txBody>
      </p:sp>
      <p:sp>
        <p:nvSpPr>
          <p:cNvPr id="46083" name="Text Box 3"/>
          <p:cNvSpPr txBox="1">
            <a:spLocks noChangeArrowheads="1"/>
          </p:cNvSpPr>
          <p:nvPr/>
        </p:nvSpPr>
        <p:spPr bwMode="auto">
          <a:xfrm>
            <a:off x="212725" y="1603375"/>
            <a:ext cx="241300" cy="336550"/>
          </a:xfrm>
          <a:prstGeom prst="rect">
            <a:avLst/>
          </a:prstGeom>
          <a:noFill/>
          <a:ln w="9525">
            <a:noFill/>
            <a:miter lim="800000"/>
            <a:headEnd/>
            <a:tailEnd/>
          </a:ln>
        </p:spPr>
        <p:txBody>
          <a:bodyPr wrap="none">
            <a:spAutoFit/>
          </a:bodyPr>
          <a:lstStyle/>
          <a:p>
            <a:r>
              <a:rPr lang="en-US" sz="1600"/>
              <a:t> </a:t>
            </a:r>
            <a:endParaRPr lang="en-US" sz="1600">
              <a:latin typeface="Arial Unicode MS" pitchFamily="34" charset="-128"/>
              <a:ea typeface="Arial Unicode MS" pitchFamily="34" charset="-128"/>
              <a:cs typeface="Arial Unicode MS" pitchFamily="34" charset="-128"/>
            </a:endParaRPr>
          </a:p>
        </p:txBody>
      </p:sp>
      <p:sp>
        <p:nvSpPr>
          <p:cNvPr id="46084" name="Text Box 4"/>
          <p:cNvSpPr txBox="1">
            <a:spLocks noChangeArrowheads="1"/>
          </p:cNvSpPr>
          <p:nvPr/>
        </p:nvSpPr>
        <p:spPr bwMode="auto">
          <a:xfrm>
            <a:off x="152400" y="1905000"/>
            <a:ext cx="184150" cy="1314450"/>
          </a:xfrm>
          <a:prstGeom prst="rect">
            <a:avLst/>
          </a:prstGeom>
          <a:noFill/>
          <a:ln w="9525">
            <a:noFill/>
            <a:miter lim="800000"/>
            <a:headEnd/>
            <a:tailEnd/>
          </a:ln>
        </p:spPr>
        <p:txBody>
          <a:bodyPr wrap="none">
            <a:spAutoFit/>
          </a:bodyPr>
          <a:lstStyle/>
          <a:p>
            <a:endParaRPr lang="en-US" sz="1600"/>
          </a:p>
          <a:p>
            <a:endParaRPr lang="en-US" sz="1600"/>
          </a:p>
          <a:p>
            <a:endParaRPr lang="en-US" sz="1600"/>
          </a:p>
          <a:p>
            <a:endParaRPr lang="en-US" sz="1600"/>
          </a:p>
          <a:p>
            <a:endParaRPr lang="en-US" sz="1600">
              <a:solidFill>
                <a:srgbClr val="FF0000"/>
              </a:solidFill>
            </a:endParaRPr>
          </a:p>
        </p:txBody>
      </p:sp>
      <p:grpSp>
        <p:nvGrpSpPr>
          <p:cNvPr id="46085" name="Group 42"/>
          <p:cNvGrpSpPr>
            <a:grpSpLocks/>
          </p:cNvGrpSpPr>
          <p:nvPr/>
        </p:nvGrpSpPr>
        <p:grpSpPr bwMode="auto">
          <a:xfrm>
            <a:off x="0" y="1905000"/>
            <a:ext cx="9144000" cy="3962400"/>
            <a:chOff x="0" y="816"/>
            <a:chExt cx="5760" cy="2496"/>
          </a:xfrm>
        </p:grpSpPr>
        <p:grpSp>
          <p:nvGrpSpPr>
            <p:cNvPr id="46086" name="Group 10"/>
            <p:cNvGrpSpPr>
              <a:grpSpLocks/>
            </p:cNvGrpSpPr>
            <p:nvPr/>
          </p:nvGrpSpPr>
          <p:grpSpPr bwMode="auto">
            <a:xfrm>
              <a:off x="96" y="1200"/>
              <a:ext cx="1824" cy="1344"/>
              <a:chOff x="144" y="1536"/>
              <a:chExt cx="1824" cy="1344"/>
            </a:xfrm>
          </p:grpSpPr>
          <p:pic>
            <p:nvPicPr>
              <p:cNvPr id="46101" name="Picture 11"/>
              <p:cNvPicPr>
                <a:picLocks noChangeAspect="1" noChangeArrowheads="1"/>
              </p:cNvPicPr>
              <p:nvPr/>
            </p:nvPicPr>
            <p:blipFill>
              <a:blip r:embed="rId3" cstate="print"/>
              <a:srcRect/>
              <a:stretch>
                <a:fillRect/>
              </a:stretch>
            </p:blipFill>
            <p:spPr bwMode="auto">
              <a:xfrm>
                <a:off x="144" y="1920"/>
                <a:ext cx="528" cy="384"/>
              </a:xfrm>
              <a:prstGeom prst="rect">
                <a:avLst/>
              </a:prstGeom>
              <a:noFill/>
              <a:ln w="9525">
                <a:noFill/>
                <a:miter lim="800000"/>
                <a:headEnd/>
                <a:tailEnd/>
              </a:ln>
            </p:spPr>
          </p:pic>
          <p:grpSp>
            <p:nvGrpSpPr>
              <p:cNvPr id="46102" name="Group 12"/>
              <p:cNvGrpSpPr>
                <a:grpSpLocks/>
              </p:cNvGrpSpPr>
              <p:nvPr/>
            </p:nvGrpSpPr>
            <p:grpSpPr bwMode="auto">
              <a:xfrm>
                <a:off x="960" y="1536"/>
                <a:ext cx="480" cy="1344"/>
                <a:chOff x="960" y="1536"/>
                <a:chExt cx="480" cy="1344"/>
              </a:xfrm>
            </p:grpSpPr>
            <p:pic>
              <p:nvPicPr>
                <p:cNvPr id="46108" name="Picture 13" descr="Plane 103"/>
                <p:cNvPicPr>
                  <a:picLocks noChangeAspect="1" noChangeArrowheads="1"/>
                </p:cNvPicPr>
                <p:nvPr/>
              </p:nvPicPr>
              <p:blipFill>
                <a:blip r:embed="rId4" cstate="print"/>
                <a:srcRect/>
                <a:stretch>
                  <a:fillRect/>
                </a:stretch>
              </p:blipFill>
              <p:spPr bwMode="auto">
                <a:xfrm>
                  <a:off x="960" y="1824"/>
                  <a:ext cx="384" cy="240"/>
                </a:xfrm>
                <a:prstGeom prst="rect">
                  <a:avLst/>
                </a:prstGeom>
                <a:noFill/>
                <a:ln w="9525">
                  <a:noFill/>
                  <a:miter lim="800000"/>
                  <a:headEnd/>
                  <a:tailEnd/>
                </a:ln>
              </p:spPr>
            </p:pic>
            <p:pic>
              <p:nvPicPr>
                <p:cNvPr id="46109" name="Picture 14" descr="Ship 24"/>
                <p:cNvPicPr>
                  <a:picLocks noChangeAspect="1" noChangeArrowheads="1"/>
                </p:cNvPicPr>
                <p:nvPr/>
              </p:nvPicPr>
              <p:blipFill>
                <a:blip r:embed="rId5" cstate="print"/>
                <a:srcRect/>
                <a:stretch>
                  <a:fillRect/>
                </a:stretch>
              </p:blipFill>
              <p:spPr bwMode="auto">
                <a:xfrm>
                  <a:off x="1008" y="2160"/>
                  <a:ext cx="336" cy="240"/>
                </a:xfrm>
                <a:prstGeom prst="rect">
                  <a:avLst/>
                </a:prstGeom>
                <a:noFill/>
                <a:ln w="9525">
                  <a:noFill/>
                  <a:miter lim="800000"/>
                  <a:headEnd/>
                  <a:tailEnd/>
                </a:ln>
              </p:spPr>
            </p:pic>
            <p:pic>
              <p:nvPicPr>
                <p:cNvPr id="46110" name="Picture 15" descr="Semi 20"/>
                <p:cNvPicPr>
                  <a:picLocks noChangeAspect="1" noChangeArrowheads="1"/>
                </p:cNvPicPr>
                <p:nvPr/>
              </p:nvPicPr>
              <p:blipFill>
                <a:blip r:embed="rId6" cstate="print"/>
                <a:srcRect/>
                <a:stretch>
                  <a:fillRect/>
                </a:stretch>
              </p:blipFill>
              <p:spPr bwMode="auto">
                <a:xfrm>
                  <a:off x="960" y="1536"/>
                  <a:ext cx="384" cy="192"/>
                </a:xfrm>
                <a:prstGeom prst="rect">
                  <a:avLst/>
                </a:prstGeom>
                <a:noFill/>
                <a:ln w="9525">
                  <a:noFill/>
                  <a:miter lim="800000"/>
                  <a:headEnd/>
                  <a:tailEnd/>
                </a:ln>
              </p:spPr>
            </p:pic>
            <p:pic>
              <p:nvPicPr>
                <p:cNvPr id="46111" name="Picture 16" descr="Train 3"/>
                <p:cNvPicPr>
                  <a:picLocks noChangeAspect="1" noChangeArrowheads="1"/>
                </p:cNvPicPr>
                <p:nvPr/>
              </p:nvPicPr>
              <p:blipFill>
                <a:blip r:embed="rId7" cstate="print"/>
                <a:srcRect/>
                <a:stretch>
                  <a:fillRect/>
                </a:stretch>
              </p:blipFill>
              <p:spPr bwMode="auto">
                <a:xfrm>
                  <a:off x="960" y="2544"/>
                  <a:ext cx="480" cy="336"/>
                </a:xfrm>
                <a:prstGeom prst="rect">
                  <a:avLst/>
                </a:prstGeom>
                <a:noFill/>
                <a:ln w="9525">
                  <a:noFill/>
                  <a:miter lim="800000"/>
                  <a:headEnd/>
                  <a:tailEnd/>
                </a:ln>
              </p:spPr>
            </p:pic>
          </p:grpSp>
          <p:grpSp>
            <p:nvGrpSpPr>
              <p:cNvPr id="46103" name="Group 17"/>
              <p:cNvGrpSpPr>
                <a:grpSpLocks/>
              </p:cNvGrpSpPr>
              <p:nvPr/>
            </p:nvGrpSpPr>
            <p:grpSpPr bwMode="auto">
              <a:xfrm>
                <a:off x="1584" y="2304"/>
                <a:ext cx="336" cy="240"/>
                <a:chOff x="480" y="1728"/>
                <a:chExt cx="624" cy="672"/>
              </a:xfrm>
            </p:grpSpPr>
            <p:pic>
              <p:nvPicPr>
                <p:cNvPr id="46105" name="Picture 18"/>
                <p:cNvPicPr>
                  <a:picLocks noChangeAspect="1" noChangeArrowheads="1"/>
                </p:cNvPicPr>
                <p:nvPr/>
              </p:nvPicPr>
              <p:blipFill>
                <a:blip r:embed="rId8" cstate="print"/>
                <a:srcRect/>
                <a:stretch>
                  <a:fillRect/>
                </a:stretch>
              </p:blipFill>
              <p:spPr bwMode="auto">
                <a:xfrm>
                  <a:off x="576" y="1728"/>
                  <a:ext cx="528" cy="576"/>
                </a:xfrm>
                <a:prstGeom prst="rect">
                  <a:avLst/>
                </a:prstGeom>
                <a:noFill/>
                <a:ln w="9525">
                  <a:noFill/>
                  <a:miter lim="800000"/>
                  <a:headEnd/>
                  <a:tailEnd/>
                </a:ln>
              </p:spPr>
            </p:pic>
            <p:sp>
              <p:nvSpPr>
                <p:cNvPr id="46106" name="Line 19"/>
                <p:cNvSpPr>
                  <a:spLocks noChangeShapeType="1"/>
                </p:cNvSpPr>
                <p:nvPr/>
              </p:nvSpPr>
              <p:spPr bwMode="auto">
                <a:xfrm>
                  <a:off x="480" y="2304"/>
                  <a:ext cx="576" cy="0"/>
                </a:xfrm>
                <a:prstGeom prst="line">
                  <a:avLst/>
                </a:prstGeom>
                <a:noFill/>
                <a:ln w="9525">
                  <a:solidFill>
                    <a:schemeClr val="tx1"/>
                  </a:solidFill>
                  <a:round/>
                  <a:headEnd/>
                  <a:tailEnd/>
                </a:ln>
              </p:spPr>
              <p:txBody>
                <a:bodyPr/>
                <a:lstStyle/>
                <a:p>
                  <a:endParaRPr lang="en-US" sz="1400">
                    <a:latin typeface="+mn-lt"/>
                  </a:endParaRPr>
                </a:p>
              </p:txBody>
            </p:sp>
            <p:sp>
              <p:nvSpPr>
                <p:cNvPr id="46107" name="Line 20"/>
                <p:cNvSpPr>
                  <a:spLocks noChangeShapeType="1"/>
                </p:cNvSpPr>
                <p:nvPr/>
              </p:nvSpPr>
              <p:spPr bwMode="auto">
                <a:xfrm>
                  <a:off x="1056" y="2304"/>
                  <a:ext cx="0" cy="96"/>
                </a:xfrm>
                <a:prstGeom prst="line">
                  <a:avLst/>
                </a:prstGeom>
                <a:noFill/>
                <a:ln w="9525">
                  <a:solidFill>
                    <a:schemeClr val="tx1"/>
                  </a:solidFill>
                  <a:round/>
                  <a:headEnd/>
                  <a:tailEnd/>
                </a:ln>
              </p:spPr>
              <p:txBody>
                <a:bodyPr/>
                <a:lstStyle/>
                <a:p>
                  <a:endParaRPr lang="en-US" sz="1400">
                    <a:latin typeface="+mn-lt"/>
                  </a:endParaRPr>
                </a:p>
              </p:txBody>
            </p:sp>
          </p:grpSp>
          <p:pic>
            <p:nvPicPr>
              <p:cNvPr id="46104" name="Picture 21" descr="Airport 2"/>
              <p:cNvPicPr>
                <a:picLocks noChangeAspect="1" noChangeArrowheads="1"/>
              </p:cNvPicPr>
              <p:nvPr/>
            </p:nvPicPr>
            <p:blipFill>
              <a:blip r:embed="rId9" cstate="print"/>
              <a:srcRect/>
              <a:stretch>
                <a:fillRect/>
              </a:stretch>
            </p:blipFill>
            <p:spPr bwMode="auto">
              <a:xfrm>
                <a:off x="1536" y="1776"/>
                <a:ext cx="432" cy="240"/>
              </a:xfrm>
              <a:prstGeom prst="rect">
                <a:avLst/>
              </a:prstGeom>
              <a:noFill/>
              <a:ln w="9525">
                <a:noFill/>
                <a:miter lim="800000"/>
                <a:headEnd/>
                <a:tailEnd/>
              </a:ln>
            </p:spPr>
          </p:pic>
        </p:grpSp>
        <p:pic>
          <p:nvPicPr>
            <p:cNvPr id="46087" name="Picture 22" descr="Factory 03"/>
            <p:cNvPicPr>
              <a:picLocks noChangeAspect="1" noChangeArrowheads="1"/>
            </p:cNvPicPr>
            <p:nvPr/>
          </p:nvPicPr>
          <p:blipFill>
            <a:blip r:embed="rId10" cstate="print"/>
            <a:srcRect/>
            <a:stretch>
              <a:fillRect/>
            </a:stretch>
          </p:blipFill>
          <p:spPr bwMode="auto">
            <a:xfrm>
              <a:off x="5040" y="1680"/>
              <a:ext cx="576" cy="336"/>
            </a:xfrm>
            <a:prstGeom prst="rect">
              <a:avLst/>
            </a:prstGeom>
            <a:noFill/>
            <a:ln w="9525">
              <a:noFill/>
              <a:miter lim="800000"/>
              <a:headEnd/>
              <a:tailEnd/>
            </a:ln>
          </p:spPr>
        </p:pic>
        <p:grpSp>
          <p:nvGrpSpPr>
            <p:cNvPr id="46088" name="Group 23"/>
            <p:cNvGrpSpPr>
              <a:grpSpLocks/>
            </p:cNvGrpSpPr>
            <p:nvPr/>
          </p:nvGrpSpPr>
          <p:grpSpPr bwMode="auto">
            <a:xfrm>
              <a:off x="3984" y="1920"/>
              <a:ext cx="288" cy="288"/>
              <a:chOff x="4272" y="864"/>
              <a:chExt cx="672" cy="720"/>
            </a:xfrm>
          </p:grpSpPr>
          <p:pic>
            <p:nvPicPr>
              <p:cNvPr id="46098" name="Picture 24"/>
              <p:cNvPicPr>
                <a:picLocks noChangeAspect="1" noChangeArrowheads="1"/>
              </p:cNvPicPr>
              <p:nvPr/>
            </p:nvPicPr>
            <p:blipFill>
              <a:blip r:embed="rId11" cstate="print"/>
              <a:srcRect/>
              <a:stretch>
                <a:fillRect/>
              </a:stretch>
            </p:blipFill>
            <p:spPr bwMode="auto">
              <a:xfrm>
                <a:off x="4272" y="864"/>
                <a:ext cx="564" cy="576"/>
              </a:xfrm>
              <a:prstGeom prst="rect">
                <a:avLst/>
              </a:prstGeom>
              <a:noFill/>
              <a:ln w="9525">
                <a:noFill/>
                <a:miter lim="800000"/>
                <a:headEnd/>
                <a:tailEnd/>
              </a:ln>
            </p:spPr>
          </p:pic>
          <p:sp>
            <p:nvSpPr>
              <p:cNvPr id="46099" name="Line 25"/>
              <p:cNvSpPr>
                <a:spLocks noChangeShapeType="1"/>
              </p:cNvSpPr>
              <p:nvPr/>
            </p:nvSpPr>
            <p:spPr bwMode="auto">
              <a:xfrm flipH="1">
                <a:off x="4320" y="1440"/>
                <a:ext cx="624" cy="0"/>
              </a:xfrm>
              <a:prstGeom prst="line">
                <a:avLst/>
              </a:prstGeom>
              <a:noFill/>
              <a:ln w="9525">
                <a:solidFill>
                  <a:schemeClr val="tx1"/>
                </a:solidFill>
                <a:round/>
                <a:headEnd/>
                <a:tailEnd/>
              </a:ln>
            </p:spPr>
            <p:txBody>
              <a:bodyPr/>
              <a:lstStyle/>
              <a:p>
                <a:endParaRPr lang="en-US" sz="1400">
                  <a:latin typeface="+mn-lt"/>
                </a:endParaRPr>
              </a:p>
            </p:txBody>
          </p:sp>
          <p:sp>
            <p:nvSpPr>
              <p:cNvPr id="46100" name="Line 26"/>
              <p:cNvSpPr>
                <a:spLocks noChangeShapeType="1"/>
              </p:cNvSpPr>
              <p:nvPr/>
            </p:nvSpPr>
            <p:spPr bwMode="auto">
              <a:xfrm>
                <a:off x="4320" y="1440"/>
                <a:ext cx="0" cy="144"/>
              </a:xfrm>
              <a:prstGeom prst="line">
                <a:avLst/>
              </a:prstGeom>
              <a:noFill/>
              <a:ln w="9525">
                <a:solidFill>
                  <a:schemeClr val="tx1"/>
                </a:solidFill>
                <a:round/>
                <a:headEnd/>
                <a:tailEnd/>
              </a:ln>
            </p:spPr>
            <p:txBody>
              <a:bodyPr/>
              <a:lstStyle/>
              <a:p>
                <a:endParaRPr lang="en-US" sz="1400">
                  <a:latin typeface="+mn-lt"/>
                </a:endParaRPr>
              </a:p>
            </p:txBody>
          </p:sp>
        </p:grpSp>
        <p:pic>
          <p:nvPicPr>
            <p:cNvPr id="46089" name="Picture 27" descr="Airport 2"/>
            <p:cNvPicPr>
              <a:picLocks noChangeAspect="1" noChangeArrowheads="1"/>
            </p:cNvPicPr>
            <p:nvPr/>
          </p:nvPicPr>
          <p:blipFill>
            <a:blip r:embed="rId9" cstate="print"/>
            <a:srcRect/>
            <a:stretch>
              <a:fillRect/>
            </a:stretch>
          </p:blipFill>
          <p:spPr bwMode="auto">
            <a:xfrm>
              <a:off x="3888" y="1440"/>
              <a:ext cx="432" cy="240"/>
            </a:xfrm>
            <a:prstGeom prst="rect">
              <a:avLst/>
            </a:prstGeom>
            <a:noFill/>
            <a:ln w="9525">
              <a:noFill/>
              <a:miter lim="800000"/>
              <a:headEnd/>
              <a:tailEnd/>
            </a:ln>
          </p:spPr>
        </p:pic>
        <p:sp>
          <p:nvSpPr>
            <p:cNvPr id="46090" name="Text Box 33"/>
            <p:cNvSpPr txBox="1">
              <a:spLocks noChangeArrowheads="1"/>
            </p:cNvSpPr>
            <p:nvPr/>
          </p:nvSpPr>
          <p:spPr bwMode="auto">
            <a:xfrm>
              <a:off x="864" y="2592"/>
              <a:ext cx="528" cy="233"/>
            </a:xfrm>
            <a:prstGeom prst="rect">
              <a:avLst/>
            </a:prstGeom>
            <a:noFill/>
            <a:ln w="9525">
              <a:noFill/>
              <a:miter lim="800000"/>
              <a:headEnd/>
              <a:tailEnd/>
            </a:ln>
          </p:spPr>
          <p:txBody>
            <a:bodyPr wrap="none">
              <a:spAutoFit/>
            </a:bodyPr>
            <a:lstStyle/>
            <a:p>
              <a:r>
                <a:rPr lang="en-US" b="1" dirty="0">
                  <a:latin typeface="+mn-lt"/>
                </a:rPr>
                <a:t>Origin</a:t>
              </a:r>
            </a:p>
          </p:txBody>
        </p:sp>
        <p:sp>
          <p:nvSpPr>
            <p:cNvPr id="46091" name="Text Box 34"/>
            <p:cNvSpPr txBox="1">
              <a:spLocks noChangeArrowheads="1"/>
            </p:cNvSpPr>
            <p:nvPr/>
          </p:nvSpPr>
          <p:spPr bwMode="auto">
            <a:xfrm>
              <a:off x="4224" y="2592"/>
              <a:ext cx="827" cy="233"/>
            </a:xfrm>
            <a:prstGeom prst="rect">
              <a:avLst/>
            </a:prstGeom>
            <a:noFill/>
            <a:ln w="9525">
              <a:noFill/>
              <a:miter lim="800000"/>
              <a:headEnd/>
              <a:tailEnd/>
            </a:ln>
          </p:spPr>
          <p:txBody>
            <a:bodyPr wrap="none">
              <a:spAutoFit/>
            </a:bodyPr>
            <a:lstStyle/>
            <a:p>
              <a:r>
                <a:rPr lang="en-US" b="1" dirty="0">
                  <a:latin typeface="+mn-lt"/>
                </a:rPr>
                <a:t>Destination</a:t>
              </a:r>
            </a:p>
          </p:txBody>
        </p:sp>
        <p:sp>
          <p:nvSpPr>
            <p:cNvPr id="46092" name="Text Box 35"/>
            <p:cNvSpPr txBox="1">
              <a:spLocks noChangeArrowheads="1"/>
            </p:cNvSpPr>
            <p:nvPr/>
          </p:nvSpPr>
          <p:spPr bwMode="auto">
            <a:xfrm>
              <a:off x="86" y="871"/>
              <a:ext cx="1998" cy="330"/>
            </a:xfrm>
            <a:prstGeom prst="rect">
              <a:avLst/>
            </a:prstGeom>
            <a:noFill/>
            <a:ln w="9525">
              <a:noFill/>
              <a:miter lim="800000"/>
              <a:headEnd/>
              <a:tailEnd/>
            </a:ln>
          </p:spPr>
          <p:txBody>
            <a:bodyPr wrap="none">
              <a:spAutoFit/>
            </a:bodyPr>
            <a:lstStyle/>
            <a:p>
              <a:r>
                <a:rPr lang="en-US" sz="1400" b="1" dirty="0">
                  <a:latin typeface="+mn-lt"/>
                </a:rPr>
                <a:t>                      Mode of      Origin port or</a:t>
              </a:r>
            </a:p>
            <a:p>
              <a:r>
                <a:rPr lang="en-US" sz="1400" b="1" dirty="0">
                  <a:latin typeface="+mn-lt"/>
                </a:rPr>
                <a:t>Seller            transport           airport</a:t>
              </a:r>
            </a:p>
          </p:txBody>
        </p:sp>
        <p:sp>
          <p:nvSpPr>
            <p:cNvPr id="46093" name="Text Box 36"/>
            <p:cNvSpPr txBox="1">
              <a:spLocks noChangeArrowheads="1"/>
            </p:cNvSpPr>
            <p:nvPr/>
          </p:nvSpPr>
          <p:spPr bwMode="auto">
            <a:xfrm>
              <a:off x="3515" y="816"/>
              <a:ext cx="2245" cy="330"/>
            </a:xfrm>
            <a:prstGeom prst="rect">
              <a:avLst/>
            </a:prstGeom>
            <a:noFill/>
            <a:ln w="9525">
              <a:noFill/>
              <a:miter lim="800000"/>
              <a:headEnd/>
              <a:tailEnd/>
            </a:ln>
          </p:spPr>
          <p:txBody>
            <a:bodyPr>
              <a:spAutoFit/>
            </a:bodyPr>
            <a:lstStyle/>
            <a:p>
              <a:r>
                <a:rPr lang="en-US" sz="1400" b="1" dirty="0">
                  <a:latin typeface="+mn-lt"/>
                </a:rPr>
                <a:t>      Destination         </a:t>
              </a:r>
            </a:p>
            <a:p>
              <a:r>
                <a:rPr lang="en-US" sz="1400" b="1" dirty="0">
                  <a:latin typeface="+mn-lt"/>
                </a:rPr>
                <a:t>     port or airport     Customs      Buyer</a:t>
              </a:r>
            </a:p>
          </p:txBody>
        </p:sp>
        <p:sp>
          <p:nvSpPr>
            <p:cNvPr id="46094" name="Line 37"/>
            <p:cNvSpPr>
              <a:spLocks noChangeShapeType="1"/>
            </p:cNvSpPr>
            <p:nvPr/>
          </p:nvSpPr>
          <p:spPr bwMode="auto">
            <a:xfrm>
              <a:off x="240" y="2928"/>
              <a:ext cx="1824" cy="0"/>
            </a:xfrm>
            <a:prstGeom prst="line">
              <a:avLst/>
            </a:prstGeom>
            <a:noFill/>
            <a:ln w="38100">
              <a:solidFill>
                <a:schemeClr val="tx1"/>
              </a:solidFill>
              <a:round/>
              <a:headEnd/>
              <a:tailEnd type="triangle" w="med" len="med"/>
            </a:ln>
          </p:spPr>
          <p:txBody>
            <a:bodyPr/>
            <a:lstStyle/>
            <a:p>
              <a:endParaRPr lang="en-US" sz="1400">
                <a:latin typeface="+mn-lt"/>
              </a:endParaRPr>
            </a:p>
          </p:txBody>
        </p:sp>
        <p:sp>
          <p:nvSpPr>
            <p:cNvPr id="46095" name="Text Box 38"/>
            <p:cNvSpPr txBox="1">
              <a:spLocks noChangeArrowheads="1"/>
            </p:cNvSpPr>
            <p:nvPr/>
          </p:nvSpPr>
          <p:spPr bwMode="auto">
            <a:xfrm>
              <a:off x="0" y="3024"/>
              <a:ext cx="5320" cy="194"/>
            </a:xfrm>
            <a:prstGeom prst="rect">
              <a:avLst/>
            </a:prstGeom>
            <a:noFill/>
            <a:ln w="9525">
              <a:noFill/>
              <a:miter lim="800000"/>
              <a:headEnd/>
              <a:tailEnd/>
            </a:ln>
          </p:spPr>
          <p:txBody>
            <a:bodyPr wrap="none">
              <a:spAutoFit/>
            </a:bodyPr>
            <a:lstStyle/>
            <a:p>
              <a:r>
                <a:rPr lang="en-US" sz="1400">
                  <a:solidFill>
                    <a:srgbClr val="FF0000"/>
                  </a:solidFill>
                  <a:latin typeface="+mn-lt"/>
                </a:rPr>
                <a:t>          Delivery is completed at origin                                                     Transportation extends to destination            </a:t>
              </a:r>
            </a:p>
          </p:txBody>
        </p:sp>
        <p:sp>
          <p:nvSpPr>
            <p:cNvPr id="46096" name="Line 39"/>
            <p:cNvSpPr>
              <a:spLocks noChangeShapeType="1"/>
            </p:cNvSpPr>
            <p:nvPr/>
          </p:nvSpPr>
          <p:spPr bwMode="auto">
            <a:xfrm>
              <a:off x="192" y="3312"/>
              <a:ext cx="5328" cy="0"/>
            </a:xfrm>
            <a:prstGeom prst="line">
              <a:avLst/>
            </a:prstGeom>
            <a:noFill/>
            <a:ln w="38100">
              <a:solidFill>
                <a:schemeClr val="tx1"/>
              </a:solidFill>
              <a:round/>
              <a:headEnd/>
              <a:tailEnd type="triangle" w="med" len="med"/>
            </a:ln>
          </p:spPr>
          <p:txBody>
            <a:bodyPr/>
            <a:lstStyle/>
            <a:p>
              <a:endParaRPr lang="en-US" sz="1400">
                <a:latin typeface="+mn-lt"/>
              </a:endParaRPr>
            </a:p>
          </p:txBody>
        </p:sp>
        <p:pic>
          <p:nvPicPr>
            <p:cNvPr id="46097" name="Picture 41" descr="Customs"/>
            <p:cNvPicPr>
              <a:picLocks noChangeAspect="1" noChangeArrowheads="1"/>
            </p:cNvPicPr>
            <p:nvPr/>
          </p:nvPicPr>
          <p:blipFill>
            <a:blip r:embed="rId12" cstate="print"/>
            <a:srcRect/>
            <a:stretch>
              <a:fillRect/>
            </a:stretch>
          </p:blipFill>
          <p:spPr bwMode="auto">
            <a:xfrm>
              <a:off x="4512" y="1680"/>
              <a:ext cx="320" cy="288"/>
            </a:xfrm>
            <a:prstGeom prst="rect">
              <a:avLst/>
            </a:prstGeom>
            <a:noFill/>
            <a:ln w="9525">
              <a:noFill/>
              <a:miter lim="800000"/>
              <a:headEnd/>
              <a:tailEnd/>
            </a:ln>
          </p:spPr>
        </p:pic>
      </p:grpSp>
    </p:spTree>
    <p:extLst>
      <p:ext uri="{BB962C8B-B14F-4D97-AF65-F5344CB8AC3E}">
        <p14:creationId xmlns:p14="http://schemas.microsoft.com/office/powerpoint/2010/main" val="3060379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1143000"/>
          </a:xfrm>
        </p:spPr>
        <p:txBody>
          <a:bodyPr/>
          <a:lstStyle/>
          <a:p>
            <a:pPr eaLnBrk="1" hangingPunct="1"/>
            <a:r>
              <a:rPr lang="en-US" sz="2800" dirty="0" smtClean="0"/>
              <a:t>CFR Cost &amp; Freight </a:t>
            </a:r>
            <a:br>
              <a:rPr lang="en-US" sz="2800" dirty="0" smtClean="0"/>
            </a:br>
            <a:r>
              <a:rPr lang="en-US" sz="2800" dirty="0" smtClean="0"/>
              <a:t>(named port of destination)</a:t>
            </a:r>
          </a:p>
        </p:txBody>
      </p:sp>
      <p:sp>
        <p:nvSpPr>
          <p:cNvPr id="47107" name="Rectangle 3"/>
          <p:cNvSpPr>
            <a:spLocks noGrp="1" noChangeArrowheads="1"/>
          </p:cNvSpPr>
          <p:nvPr>
            <p:ph type="body" idx="1"/>
          </p:nvPr>
        </p:nvSpPr>
        <p:spPr>
          <a:xfrm>
            <a:off x="457200" y="1219200"/>
            <a:ext cx="8229600" cy="4525963"/>
          </a:xfrm>
        </p:spPr>
        <p:txBody>
          <a:bodyPr/>
          <a:lstStyle/>
          <a:p>
            <a:pPr eaLnBrk="1" hangingPunct="1"/>
            <a:r>
              <a:rPr lang="en-US" sz="2000" dirty="0" smtClean="0"/>
              <a:t>Delivery occurs in the port of shipment when goods are loaded on board the vessel, but seller pays transport costs to port of arrival</a:t>
            </a:r>
          </a:p>
          <a:p>
            <a:pPr eaLnBrk="1" hangingPunct="1"/>
            <a:r>
              <a:rPr lang="en-US" sz="2000" dirty="0" smtClean="0"/>
              <a:t>Per above, risk shifts to the buyer at the port of shipment</a:t>
            </a:r>
          </a:p>
          <a:p>
            <a:pPr lvl="0" eaLnBrk="1" hangingPunct="1"/>
            <a:r>
              <a:rPr lang="en-US" sz="2000" dirty="0">
                <a:solidFill>
                  <a:prstClr val="black"/>
                </a:solidFill>
              </a:rPr>
              <a:t>Not meant for containerized cargo (consider CPT as an alternative)</a:t>
            </a:r>
          </a:p>
          <a:p>
            <a:pPr lvl="0" eaLnBrk="1" hangingPunct="1"/>
            <a:r>
              <a:rPr lang="en-US" sz="2000" dirty="0">
                <a:solidFill>
                  <a:prstClr val="black"/>
                </a:solidFill>
              </a:rPr>
              <a:t>Intended for ocean or inland waterway transport </a:t>
            </a:r>
            <a:r>
              <a:rPr lang="en-US" sz="2000" dirty="0" smtClean="0">
                <a:solidFill>
                  <a:prstClr val="black"/>
                </a:solidFill>
              </a:rPr>
              <a:t>only</a:t>
            </a:r>
            <a:endParaRPr lang="en-US" sz="2000" dirty="0" smtClean="0"/>
          </a:p>
          <a:p>
            <a:pPr eaLnBrk="1" hangingPunct="1"/>
            <a:endParaRPr lang="en-US" sz="2000" dirty="0" smtClean="0"/>
          </a:p>
          <a:p>
            <a:pPr marL="0" indent="0" eaLnBrk="1" hangingPunct="1">
              <a:buNone/>
            </a:pPr>
            <a:endParaRPr lang="en-US" sz="2000" dirty="0" smtClean="0"/>
          </a:p>
        </p:txBody>
      </p:sp>
      <p:grpSp>
        <p:nvGrpSpPr>
          <p:cNvPr id="47108" name="Group 8"/>
          <p:cNvGrpSpPr>
            <a:grpSpLocks/>
          </p:cNvGrpSpPr>
          <p:nvPr/>
        </p:nvGrpSpPr>
        <p:grpSpPr bwMode="auto">
          <a:xfrm>
            <a:off x="533400" y="3733802"/>
            <a:ext cx="8367713" cy="2209801"/>
            <a:chOff x="576" y="1824"/>
            <a:chExt cx="5271" cy="1392"/>
          </a:xfrm>
        </p:grpSpPr>
        <p:sp>
          <p:nvSpPr>
            <p:cNvPr id="47109" name="Text Box 9"/>
            <p:cNvSpPr txBox="1">
              <a:spLocks noChangeArrowheads="1"/>
            </p:cNvSpPr>
            <p:nvPr/>
          </p:nvSpPr>
          <p:spPr bwMode="auto">
            <a:xfrm>
              <a:off x="1488" y="2976"/>
              <a:ext cx="528" cy="233"/>
            </a:xfrm>
            <a:prstGeom prst="rect">
              <a:avLst/>
            </a:prstGeom>
            <a:noFill/>
            <a:ln w="9525">
              <a:noFill/>
              <a:miter lim="800000"/>
              <a:headEnd/>
              <a:tailEnd/>
            </a:ln>
          </p:spPr>
          <p:txBody>
            <a:bodyPr wrap="none">
              <a:spAutoFit/>
            </a:bodyPr>
            <a:lstStyle/>
            <a:p>
              <a:r>
                <a:rPr lang="en-US" b="1" dirty="0">
                  <a:latin typeface="+mn-lt"/>
                </a:rPr>
                <a:t>Origin</a:t>
              </a:r>
            </a:p>
          </p:txBody>
        </p:sp>
        <p:sp>
          <p:nvSpPr>
            <p:cNvPr id="47110" name="Text Box 10"/>
            <p:cNvSpPr txBox="1">
              <a:spLocks noChangeArrowheads="1"/>
            </p:cNvSpPr>
            <p:nvPr/>
          </p:nvSpPr>
          <p:spPr bwMode="auto">
            <a:xfrm>
              <a:off x="1776" y="1824"/>
              <a:ext cx="1709" cy="465"/>
            </a:xfrm>
            <a:prstGeom prst="rect">
              <a:avLst/>
            </a:prstGeom>
            <a:noFill/>
            <a:ln w="9525">
              <a:noFill/>
              <a:miter lim="800000"/>
              <a:headEnd/>
              <a:tailEnd/>
            </a:ln>
          </p:spPr>
          <p:txBody>
            <a:bodyPr wrap="none">
              <a:spAutoFit/>
            </a:bodyPr>
            <a:lstStyle/>
            <a:p>
              <a:r>
                <a:rPr lang="en-US" sz="1400" dirty="0">
                  <a:latin typeface="+mn-lt"/>
                </a:rPr>
                <a:t>Delivery occurs at the origin </a:t>
              </a:r>
            </a:p>
            <a:p>
              <a:r>
                <a:rPr lang="en-US" sz="1400" dirty="0">
                  <a:latin typeface="+mn-lt"/>
                </a:rPr>
                <a:t>port, cleared for export and loaded </a:t>
              </a:r>
            </a:p>
            <a:p>
              <a:r>
                <a:rPr lang="en-US" sz="1400" dirty="0">
                  <a:latin typeface="+mn-lt"/>
                </a:rPr>
                <a:t>on board the </a:t>
              </a:r>
              <a:r>
                <a:rPr lang="en-US" sz="1400" dirty="0" smtClean="0">
                  <a:latin typeface="+mn-lt"/>
                </a:rPr>
                <a:t>vessel</a:t>
              </a:r>
              <a:endParaRPr lang="en-US" sz="1400" dirty="0">
                <a:latin typeface="+mn-lt"/>
              </a:endParaRPr>
            </a:p>
          </p:txBody>
        </p:sp>
        <p:grpSp>
          <p:nvGrpSpPr>
            <p:cNvPr id="47111" name="Group 11"/>
            <p:cNvGrpSpPr>
              <a:grpSpLocks/>
            </p:cNvGrpSpPr>
            <p:nvPr/>
          </p:nvGrpSpPr>
          <p:grpSpPr bwMode="auto">
            <a:xfrm>
              <a:off x="576" y="2256"/>
              <a:ext cx="712" cy="626"/>
              <a:chOff x="1536" y="2064"/>
              <a:chExt cx="712" cy="626"/>
            </a:xfrm>
          </p:grpSpPr>
          <p:grpSp>
            <p:nvGrpSpPr>
              <p:cNvPr id="47130" name="Group 12"/>
              <p:cNvGrpSpPr>
                <a:grpSpLocks/>
              </p:cNvGrpSpPr>
              <p:nvPr/>
            </p:nvGrpSpPr>
            <p:grpSpPr bwMode="auto">
              <a:xfrm>
                <a:off x="1680" y="2064"/>
                <a:ext cx="432" cy="384"/>
                <a:chOff x="480" y="1728"/>
                <a:chExt cx="624" cy="672"/>
              </a:xfrm>
            </p:grpSpPr>
            <p:pic>
              <p:nvPicPr>
                <p:cNvPr id="47132" name="Picture 13"/>
                <p:cNvPicPr>
                  <a:picLocks noChangeAspect="1" noChangeArrowheads="1"/>
                </p:cNvPicPr>
                <p:nvPr/>
              </p:nvPicPr>
              <p:blipFill>
                <a:blip r:embed="rId3" cstate="print"/>
                <a:srcRect/>
                <a:stretch>
                  <a:fillRect/>
                </a:stretch>
              </p:blipFill>
              <p:spPr bwMode="auto">
                <a:xfrm>
                  <a:off x="576" y="1728"/>
                  <a:ext cx="528" cy="576"/>
                </a:xfrm>
                <a:prstGeom prst="rect">
                  <a:avLst/>
                </a:prstGeom>
                <a:noFill/>
                <a:ln w="9525">
                  <a:noFill/>
                  <a:miter lim="800000"/>
                  <a:headEnd/>
                  <a:tailEnd/>
                </a:ln>
              </p:spPr>
            </p:pic>
            <p:sp>
              <p:nvSpPr>
                <p:cNvPr id="47133" name="Line 14"/>
                <p:cNvSpPr>
                  <a:spLocks noChangeShapeType="1"/>
                </p:cNvSpPr>
                <p:nvPr/>
              </p:nvSpPr>
              <p:spPr bwMode="auto">
                <a:xfrm>
                  <a:off x="480" y="2304"/>
                  <a:ext cx="576" cy="0"/>
                </a:xfrm>
                <a:prstGeom prst="line">
                  <a:avLst/>
                </a:prstGeom>
                <a:noFill/>
                <a:ln w="9525">
                  <a:solidFill>
                    <a:schemeClr val="tx1"/>
                  </a:solidFill>
                  <a:round/>
                  <a:headEnd/>
                  <a:tailEnd/>
                </a:ln>
              </p:spPr>
              <p:txBody>
                <a:bodyPr/>
                <a:lstStyle/>
                <a:p>
                  <a:endParaRPr lang="en-US" sz="1400">
                    <a:latin typeface="+mn-lt"/>
                  </a:endParaRPr>
                </a:p>
              </p:txBody>
            </p:sp>
            <p:sp>
              <p:nvSpPr>
                <p:cNvPr id="47134" name="Line 15"/>
                <p:cNvSpPr>
                  <a:spLocks noChangeShapeType="1"/>
                </p:cNvSpPr>
                <p:nvPr/>
              </p:nvSpPr>
              <p:spPr bwMode="auto">
                <a:xfrm>
                  <a:off x="1056" y="2304"/>
                  <a:ext cx="0" cy="96"/>
                </a:xfrm>
                <a:prstGeom prst="line">
                  <a:avLst/>
                </a:prstGeom>
                <a:noFill/>
                <a:ln w="9525">
                  <a:solidFill>
                    <a:schemeClr val="tx1"/>
                  </a:solidFill>
                  <a:round/>
                  <a:headEnd/>
                  <a:tailEnd/>
                </a:ln>
              </p:spPr>
              <p:txBody>
                <a:bodyPr/>
                <a:lstStyle/>
                <a:p>
                  <a:endParaRPr lang="en-US" sz="1400">
                    <a:latin typeface="+mn-lt"/>
                  </a:endParaRPr>
                </a:p>
              </p:txBody>
            </p:sp>
          </p:grpSp>
          <p:sp>
            <p:nvSpPr>
              <p:cNvPr id="47131" name="Text Box 16"/>
              <p:cNvSpPr txBox="1">
                <a:spLocks noChangeArrowheads="1"/>
              </p:cNvSpPr>
              <p:nvPr/>
            </p:nvSpPr>
            <p:spPr bwMode="auto">
              <a:xfrm>
                <a:off x="1536" y="2496"/>
                <a:ext cx="712" cy="194"/>
              </a:xfrm>
              <a:prstGeom prst="rect">
                <a:avLst/>
              </a:prstGeom>
              <a:noFill/>
              <a:ln w="9525">
                <a:noFill/>
                <a:miter lim="800000"/>
                <a:headEnd/>
                <a:tailEnd/>
              </a:ln>
            </p:spPr>
            <p:txBody>
              <a:bodyPr wrap="none">
                <a:spAutoFit/>
              </a:bodyPr>
              <a:lstStyle/>
              <a:p>
                <a:r>
                  <a:rPr lang="en-US" sz="1400">
                    <a:latin typeface="+mn-lt"/>
                  </a:rPr>
                  <a:t>Port at origin</a:t>
                </a:r>
              </a:p>
            </p:txBody>
          </p:sp>
        </p:grpSp>
        <p:grpSp>
          <p:nvGrpSpPr>
            <p:cNvPr id="47112" name="Group 17"/>
            <p:cNvGrpSpPr>
              <a:grpSpLocks/>
            </p:cNvGrpSpPr>
            <p:nvPr/>
          </p:nvGrpSpPr>
          <p:grpSpPr bwMode="auto">
            <a:xfrm>
              <a:off x="1370" y="2256"/>
              <a:ext cx="815" cy="626"/>
              <a:chOff x="3681" y="2544"/>
              <a:chExt cx="815" cy="626"/>
            </a:xfrm>
          </p:grpSpPr>
          <p:pic>
            <p:nvPicPr>
              <p:cNvPr id="47128" name="Picture 18" descr="Ship 24"/>
              <p:cNvPicPr>
                <a:picLocks noChangeAspect="1" noChangeArrowheads="1"/>
              </p:cNvPicPr>
              <p:nvPr/>
            </p:nvPicPr>
            <p:blipFill>
              <a:blip r:embed="rId4" cstate="print"/>
              <a:srcRect/>
              <a:stretch>
                <a:fillRect/>
              </a:stretch>
            </p:blipFill>
            <p:spPr bwMode="auto">
              <a:xfrm>
                <a:off x="3984" y="2544"/>
                <a:ext cx="288" cy="384"/>
              </a:xfrm>
              <a:prstGeom prst="rect">
                <a:avLst/>
              </a:prstGeom>
              <a:noFill/>
              <a:ln w="9525">
                <a:noFill/>
                <a:miter lim="800000"/>
                <a:headEnd/>
                <a:tailEnd/>
              </a:ln>
            </p:spPr>
          </p:pic>
          <p:sp>
            <p:nvSpPr>
              <p:cNvPr id="47129" name="Text Box 19"/>
              <p:cNvSpPr txBox="1">
                <a:spLocks noChangeArrowheads="1"/>
              </p:cNvSpPr>
              <p:nvPr/>
            </p:nvSpPr>
            <p:spPr bwMode="auto">
              <a:xfrm>
                <a:off x="3681" y="2976"/>
                <a:ext cx="815" cy="194"/>
              </a:xfrm>
              <a:prstGeom prst="rect">
                <a:avLst/>
              </a:prstGeom>
              <a:noFill/>
              <a:ln w="9525">
                <a:noFill/>
                <a:miter lim="800000"/>
                <a:headEnd/>
                <a:tailEnd/>
              </a:ln>
            </p:spPr>
            <p:txBody>
              <a:bodyPr wrap="none">
                <a:spAutoFit/>
              </a:bodyPr>
              <a:lstStyle/>
              <a:p>
                <a:pPr algn="ctr"/>
                <a:r>
                  <a:rPr lang="en-US" sz="1400">
                    <a:latin typeface="+mn-lt"/>
                  </a:rPr>
                  <a:t>Vessel at origin</a:t>
                </a:r>
              </a:p>
            </p:txBody>
          </p:sp>
        </p:grpSp>
        <p:grpSp>
          <p:nvGrpSpPr>
            <p:cNvPr id="47113" name="Group 20"/>
            <p:cNvGrpSpPr>
              <a:grpSpLocks/>
            </p:cNvGrpSpPr>
            <p:nvPr/>
          </p:nvGrpSpPr>
          <p:grpSpPr bwMode="auto">
            <a:xfrm>
              <a:off x="1680" y="2016"/>
              <a:ext cx="96" cy="288"/>
              <a:chOff x="2928" y="2256"/>
              <a:chExt cx="96" cy="288"/>
            </a:xfrm>
          </p:grpSpPr>
          <p:sp>
            <p:nvSpPr>
              <p:cNvPr id="47126" name="Line 21"/>
              <p:cNvSpPr>
                <a:spLocks noChangeShapeType="1"/>
              </p:cNvSpPr>
              <p:nvPr/>
            </p:nvSpPr>
            <p:spPr bwMode="auto">
              <a:xfrm>
                <a:off x="2928" y="2256"/>
                <a:ext cx="0" cy="288"/>
              </a:xfrm>
              <a:prstGeom prst="line">
                <a:avLst/>
              </a:prstGeom>
              <a:noFill/>
              <a:ln w="9525">
                <a:solidFill>
                  <a:schemeClr val="tx1"/>
                </a:solidFill>
                <a:round/>
                <a:headEnd/>
                <a:tailEnd type="triangle" w="med" len="med"/>
              </a:ln>
            </p:spPr>
            <p:txBody>
              <a:bodyPr/>
              <a:lstStyle/>
              <a:p>
                <a:endParaRPr lang="en-US" sz="1400">
                  <a:latin typeface="+mn-lt"/>
                </a:endParaRPr>
              </a:p>
            </p:txBody>
          </p:sp>
          <p:sp>
            <p:nvSpPr>
              <p:cNvPr id="47127" name="Line 22"/>
              <p:cNvSpPr>
                <a:spLocks noChangeShapeType="1"/>
              </p:cNvSpPr>
              <p:nvPr/>
            </p:nvSpPr>
            <p:spPr bwMode="auto">
              <a:xfrm>
                <a:off x="2928" y="2256"/>
                <a:ext cx="96" cy="0"/>
              </a:xfrm>
              <a:prstGeom prst="line">
                <a:avLst/>
              </a:prstGeom>
              <a:noFill/>
              <a:ln w="9525">
                <a:solidFill>
                  <a:schemeClr val="tx1"/>
                </a:solidFill>
                <a:round/>
                <a:headEnd/>
                <a:tailEnd/>
              </a:ln>
            </p:spPr>
            <p:txBody>
              <a:bodyPr/>
              <a:lstStyle/>
              <a:p>
                <a:endParaRPr lang="en-US" sz="1400">
                  <a:latin typeface="+mn-lt"/>
                </a:endParaRPr>
              </a:p>
            </p:txBody>
          </p:sp>
        </p:grpSp>
        <p:grpSp>
          <p:nvGrpSpPr>
            <p:cNvPr id="47114" name="Group 23"/>
            <p:cNvGrpSpPr>
              <a:grpSpLocks/>
            </p:cNvGrpSpPr>
            <p:nvPr/>
          </p:nvGrpSpPr>
          <p:grpSpPr bwMode="auto">
            <a:xfrm>
              <a:off x="4224" y="2256"/>
              <a:ext cx="432" cy="384"/>
              <a:chOff x="4272" y="864"/>
              <a:chExt cx="672" cy="720"/>
            </a:xfrm>
          </p:grpSpPr>
          <p:pic>
            <p:nvPicPr>
              <p:cNvPr id="47123" name="Picture 24"/>
              <p:cNvPicPr>
                <a:picLocks noChangeAspect="1" noChangeArrowheads="1"/>
              </p:cNvPicPr>
              <p:nvPr/>
            </p:nvPicPr>
            <p:blipFill>
              <a:blip r:embed="rId5" cstate="print"/>
              <a:srcRect/>
              <a:stretch>
                <a:fillRect/>
              </a:stretch>
            </p:blipFill>
            <p:spPr bwMode="auto">
              <a:xfrm>
                <a:off x="4272" y="864"/>
                <a:ext cx="564" cy="576"/>
              </a:xfrm>
              <a:prstGeom prst="rect">
                <a:avLst/>
              </a:prstGeom>
              <a:noFill/>
              <a:ln w="9525">
                <a:noFill/>
                <a:miter lim="800000"/>
                <a:headEnd/>
                <a:tailEnd/>
              </a:ln>
            </p:spPr>
          </p:pic>
          <p:sp>
            <p:nvSpPr>
              <p:cNvPr id="47124" name="Line 25"/>
              <p:cNvSpPr>
                <a:spLocks noChangeShapeType="1"/>
              </p:cNvSpPr>
              <p:nvPr/>
            </p:nvSpPr>
            <p:spPr bwMode="auto">
              <a:xfrm flipH="1">
                <a:off x="4320" y="1440"/>
                <a:ext cx="624" cy="0"/>
              </a:xfrm>
              <a:prstGeom prst="line">
                <a:avLst/>
              </a:prstGeom>
              <a:noFill/>
              <a:ln w="9525">
                <a:solidFill>
                  <a:schemeClr val="tx1"/>
                </a:solidFill>
                <a:round/>
                <a:headEnd/>
                <a:tailEnd/>
              </a:ln>
            </p:spPr>
            <p:txBody>
              <a:bodyPr/>
              <a:lstStyle/>
              <a:p>
                <a:endParaRPr lang="en-US" sz="1400">
                  <a:latin typeface="+mn-lt"/>
                </a:endParaRPr>
              </a:p>
            </p:txBody>
          </p:sp>
          <p:sp>
            <p:nvSpPr>
              <p:cNvPr id="47125" name="Line 26"/>
              <p:cNvSpPr>
                <a:spLocks noChangeShapeType="1"/>
              </p:cNvSpPr>
              <p:nvPr/>
            </p:nvSpPr>
            <p:spPr bwMode="auto">
              <a:xfrm>
                <a:off x="4320" y="1440"/>
                <a:ext cx="0" cy="144"/>
              </a:xfrm>
              <a:prstGeom prst="line">
                <a:avLst/>
              </a:prstGeom>
              <a:noFill/>
              <a:ln w="9525">
                <a:solidFill>
                  <a:schemeClr val="tx1"/>
                </a:solidFill>
                <a:round/>
                <a:headEnd/>
                <a:tailEnd/>
              </a:ln>
            </p:spPr>
            <p:txBody>
              <a:bodyPr/>
              <a:lstStyle/>
              <a:p>
                <a:endParaRPr lang="en-US" sz="1400">
                  <a:latin typeface="+mn-lt"/>
                </a:endParaRPr>
              </a:p>
            </p:txBody>
          </p:sp>
        </p:grpSp>
        <p:grpSp>
          <p:nvGrpSpPr>
            <p:cNvPr id="47115" name="Group 27"/>
            <p:cNvGrpSpPr>
              <a:grpSpLocks/>
            </p:cNvGrpSpPr>
            <p:nvPr/>
          </p:nvGrpSpPr>
          <p:grpSpPr bwMode="auto">
            <a:xfrm>
              <a:off x="3227" y="2256"/>
              <a:ext cx="1042" cy="626"/>
              <a:chOff x="3570" y="2544"/>
              <a:chExt cx="1042" cy="626"/>
            </a:xfrm>
          </p:grpSpPr>
          <p:pic>
            <p:nvPicPr>
              <p:cNvPr id="47121" name="Picture 28" descr="Ship 24"/>
              <p:cNvPicPr>
                <a:picLocks noChangeAspect="1" noChangeArrowheads="1"/>
              </p:cNvPicPr>
              <p:nvPr/>
            </p:nvPicPr>
            <p:blipFill>
              <a:blip r:embed="rId4" cstate="print"/>
              <a:srcRect/>
              <a:stretch>
                <a:fillRect/>
              </a:stretch>
            </p:blipFill>
            <p:spPr bwMode="auto">
              <a:xfrm>
                <a:off x="3984" y="2544"/>
                <a:ext cx="288" cy="384"/>
              </a:xfrm>
              <a:prstGeom prst="rect">
                <a:avLst/>
              </a:prstGeom>
              <a:noFill/>
              <a:ln w="9525">
                <a:noFill/>
                <a:miter lim="800000"/>
                <a:headEnd/>
                <a:tailEnd/>
              </a:ln>
            </p:spPr>
          </p:pic>
          <p:sp>
            <p:nvSpPr>
              <p:cNvPr id="47122" name="Text Box 29"/>
              <p:cNvSpPr txBox="1">
                <a:spLocks noChangeArrowheads="1"/>
              </p:cNvSpPr>
              <p:nvPr/>
            </p:nvSpPr>
            <p:spPr bwMode="auto">
              <a:xfrm>
                <a:off x="3570" y="2976"/>
                <a:ext cx="1042" cy="194"/>
              </a:xfrm>
              <a:prstGeom prst="rect">
                <a:avLst/>
              </a:prstGeom>
              <a:noFill/>
              <a:ln w="9525">
                <a:noFill/>
                <a:miter lim="800000"/>
                <a:headEnd/>
                <a:tailEnd/>
              </a:ln>
            </p:spPr>
            <p:txBody>
              <a:bodyPr wrap="none">
                <a:spAutoFit/>
              </a:bodyPr>
              <a:lstStyle/>
              <a:p>
                <a:pPr algn="ctr"/>
                <a:r>
                  <a:rPr lang="en-US" sz="1400">
                    <a:latin typeface="+mn-lt"/>
                  </a:rPr>
                  <a:t>Vessel at destination</a:t>
                </a:r>
              </a:p>
            </p:txBody>
          </p:sp>
        </p:grpSp>
        <p:grpSp>
          <p:nvGrpSpPr>
            <p:cNvPr id="47116" name="Group 30"/>
            <p:cNvGrpSpPr>
              <a:grpSpLocks/>
            </p:cNvGrpSpPr>
            <p:nvPr/>
          </p:nvGrpSpPr>
          <p:grpSpPr bwMode="auto">
            <a:xfrm>
              <a:off x="4032" y="1968"/>
              <a:ext cx="96" cy="288"/>
              <a:chOff x="2880" y="2256"/>
              <a:chExt cx="96" cy="288"/>
            </a:xfrm>
          </p:grpSpPr>
          <p:sp>
            <p:nvSpPr>
              <p:cNvPr id="47119" name="Line 31"/>
              <p:cNvSpPr>
                <a:spLocks noChangeShapeType="1"/>
              </p:cNvSpPr>
              <p:nvPr/>
            </p:nvSpPr>
            <p:spPr bwMode="auto">
              <a:xfrm>
                <a:off x="2880" y="2256"/>
                <a:ext cx="0" cy="288"/>
              </a:xfrm>
              <a:prstGeom prst="line">
                <a:avLst/>
              </a:prstGeom>
              <a:noFill/>
              <a:ln w="9525">
                <a:solidFill>
                  <a:schemeClr val="tx1"/>
                </a:solidFill>
                <a:round/>
                <a:headEnd/>
                <a:tailEnd type="triangle" w="med" len="med"/>
              </a:ln>
            </p:spPr>
            <p:txBody>
              <a:bodyPr/>
              <a:lstStyle/>
              <a:p>
                <a:endParaRPr lang="en-US" sz="1400">
                  <a:latin typeface="+mn-lt"/>
                </a:endParaRPr>
              </a:p>
            </p:txBody>
          </p:sp>
          <p:sp>
            <p:nvSpPr>
              <p:cNvPr id="47120" name="Line 32"/>
              <p:cNvSpPr>
                <a:spLocks noChangeShapeType="1"/>
              </p:cNvSpPr>
              <p:nvPr/>
            </p:nvSpPr>
            <p:spPr bwMode="auto">
              <a:xfrm>
                <a:off x="2880" y="2256"/>
                <a:ext cx="96" cy="0"/>
              </a:xfrm>
              <a:prstGeom prst="line">
                <a:avLst/>
              </a:prstGeom>
              <a:noFill/>
              <a:ln w="9525">
                <a:solidFill>
                  <a:schemeClr val="tx1"/>
                </a:solidFill>
                <a:round/>
                <a:headEnd/>
                <a:tailEnd/>
              </a:ln>
            </p:spPr>
            <p:txBody>
              <a:bodyPr/>
              <a:lstStyle/>
              <a:p>
                <a:endParaRPr lang="en-US" sz="1400">
                  <a:latin typeface="+mn-lt"/>
                </a:endParaRPr>
              </a:p>
            </p:txBody>
          </p:sp>
        </p:grpSp>
        <p:sp>
          <p:nvSpPr>
            <p:cNvPr id="47117" name="Text Box 33"/>
            <p:cNvSpPr txBox="1">
              <a:spLocks noChangeArrowheads="1"/>
            </p:cNvSpPr>
            <p:nvPr/>
          </p:nvSpPr>
          <p:spPr bwMode="auto">
            <a:xfrm>
              <a:off x="4207" y="1824"/>
              <a:ext cx="1640" cy="330"/>
            </a:xfrm>
            <a:prstGeom prst="rect">
              <a:avLst/>
            </a:prstGeom>
            <a:noFill/>
            <a:ln w="9525">
              <a:noFill/>
              <a:miter lim="800000"/>
              <a:headEnd/>
              <a:tailEnd/>
            </a:ln>
          </p:spPr>
          <p:txBody>
            <a:bodyPr wrap="none">
              <a:spAutoFit/>
            </a:bodyPr>
            <a:lstStyle/>
            <a:p>
              <a:r>
                <a:rPr lang="en-US" sz="1400" dirty="0">
                  <a:latin typeface="+mn-lt"/>
                </a:rPr>
                <a:t>Seller pays for ocean transport up</a:t>
              </a:r>
            </a:p>
            <a:p>
              <a:r>
                <a:rPr lang="en-US" sz="1400" dirty="0">
                  <a:latin typeface="+mn-lt"/>
                </a:rPr>
                <a:t>to named port at </a:t>
              </a:r>
              <a:r>
                <a:rPr lang="en-US" sz="1400" dirty="0" smtClean="0">
                  <a:latin typeface="+mn-lt"/>
                </a:rPr>
                <a:t>destination</a:t>
              </a:r>
              <a:endParaRPr lang="en-US" sz="1400" dirty="0">
                <a:latin typeface="+mn-lt"/>
              </a:endParaRPr>
            </a:p>
          </p:txBody>
        </p:sp>
        <p:sp>
          <p:nvSpPr>
            <p:cNvPr id="47118" name="Text Box 34"/>
            <p:cNvSpPr txBox="1">
              <a:spLocks noChangeArrowheads="1"/>
            </p:cNvSpPr>
            <p:nvPr/>
          </p:nvSpPr>
          <p:spPr bwMode="auto">
            <a:xfrm>
              <a:off x="4032" y="2983"/>
              <a:ext cx="827" cy="233"/>
            </a:xfrm>
            <a:prstGeom prst="rect">
              <a:avLst/>
            </a:prstGeom>
            <a:noFill/>
            <a:ln w="9525">
              <a:noFill/>
              <a:miter lim="800000"/>
              <a:headEnd/>
              <a:tailEnd/>
            </a:ln>
          </p:spPr>
          <p:txBody>
            <a:bodyPr wrap="none">
              <a:spAutoFit/>
            </a:bodyPr>
            <a:lstStyle/>
            <a:p>
              <a:r>
                <a:rPr lang="en-US" b="1" dirty="0">
                  <a:latin typeface="+mn-lt"/>
                </a:rPr>
                <a:t>Destination</a:t>
              </a:r>
            </a:p>
          </p:txBody>
        </p:sp>
      </p:grpSp>
    </p:spTree>
    <p:extLst>
      <p:ext uri="{BB962C8B-B14F-4D97-AF65-F5344CB8AC3E}">
        <p14:creationId xmlns:p14="http://schemas.microsoft.com/office/powerpoint/2010/main" val="1865463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6200"/>
            <a:ext cx="8229600" cy="1143000"/>
          </a:xfrm>
        </p:spPr>
        <p:txBody>
          <a:bodyPr/>
          <a:lstStyle/>
          <a:p>
            <a:pPr eaLnBrk="1" hangingPunct="1"/>
            <a:r>
              <a:rPr lang="en-US" sz="2800" dirty="0" smtClean="0"/>
              <a:t>CPT Carriage Paid To </a:t>
            </a:r>
            <a:br>
              <a:rPr lang="en-US" sz="2800" dirty="0" smtClean="0"/>
            </a:br>
            <a:r>
              <a:rPr lang="en-US" sz="2800" dirty="0" smtClean="0"/>
              <a:t>(named place of destination)</a:t>
            </a:r>
          </a:p>
        </p:txBody>
      </p:sp>
      <p:sp>
        <p:nvSpPr>
          <p:cNvPr id="52227" name="Rectangle 3"/>
          <p:cNvSpPr>
            <a:spLocks noGrp="1" noChangeArrowheads="1"/>
          </p:cNvSpPr>
          <p:nvPr>
            <p:ph type="body" idx="1"/>
          </p:nvPr>
        </p:nvSpPr>
        <p:spPr>
          <a:xfrm>
            <a:off x="457200" y="1112837"/>
            <a:ext cx="8229600" cy="4525963"/>
          </a:xfrm>
        </p:spPr>
        <p:txBody>
          <a:bodyPr/>
          <a:lstStyle/>
          <a:p>
            <a:pPr eaLnBrk="1" hangingPunct="1">
              <a:buFontTx/>
              <a:buNone/>
            </a:pPr>
            <a:endParaRPr lang="en-US" sz="2000" dirty="0" smtClean="0"/>
          </a:p>
          <a:p>
            <a:pPr eaLnBrk="1" hangingPunct="1"/>
            <a:r>
              <a:rPr lang="en-US" sz="2000" dirty="0" smtClean="0"/>
              <a:t>Risk shifts with the first carrier at origin (normally the collecting vehicle at the seller’s facility), but seller pays transport costs to the named place at destination</a:t>
            </a:r>
            <a:endParaRPr lang="en-US" sz="2000" dirty="0">
              <a:solidFill>
                <a:prstClr val="black"/>
              </a:solidFill>
            </a:endParaRPr>
          </a:p>
          <a:p>
            <a:pPr eaLnBrk="1" hangingPunct="1"/>
            <a:r>
              <a:rPr lang="en-US" sz="2000" dirty="0" smtClean="0"/>
              <a:t>Can be used for any mode of transportation or combination thereof</a:t>
            </a:r>
          </a:p>
          <a:p>
            <a:pPr eaLnBrk="1" hangingPunct="1"/>
            <a:endParaRPr lang="en-US" sz="2000" dirty="0" smtClean="0"/>
          </a:p>
        </p:txBody>
      </p:sp>
      <p:grpSp>
        <p:nvGrpSpPr>
          <p:cNvPr id="52228" name="Group 4"/>
          <p:cNvGrpSpPr>
            <a:grpSpLocks/>
          </p:cNvGrpSpPr>
          <p:nvPr/>
        </p:nvGrpSpPr>
        <p:grpSpPr bwMode="auto">
          <a:xfrm>
            <a:off x="0" y="3286125"/>
            <a:ext cx="9144001" cy="3190875"/>
            <a:chOff x="0" y="1824"/>
            <a:chExt cx="5760" cy="2010"/>
          </a:xfrm>
        </p:grpSpPr>
        <p:pic>
          <p:nvPicPr>
            <p:cNvPr id="52229" name="Picture 5"/>
            <p:cNvPicPr>
              <a:picLocks noChangeAspect="1" noChangeArrowheads="1"/>
            </p:cNvPicPr>
            <p:nvPr/>
          </p:nvPicPr>
          <p:blipFill>
            <a:blip r:embed="rId3" cstate="print"/>
            <a:srcRect/>
            <a:stretch>
              <a:fillRect/>
            </a:stretch>
          </p:blipFill>
          <p:spPr bwMode="auto">
            <a:xfrm>
              <a:off x="144" y="2496"/>
              <a:ext cx="528" cy="384"/>
            </a:xfrm>
            <a:prstGeom prst="rect">
              <a:avLst/>
            </a:prstGeom>
            <a:noFill/>
            <a:ln w="9525">
              <a:noFill/>
              <a:miter lim="800000"/>
              <a:headEnd/>
              <a:tailEnd/>
            </a:ln>
          </p:spPr>
        </p:pic>
        <p:pic>
          <p:nvPicPr>
            <p:cNvPr id="52230" name="Picture 6" descr="Semi 20"/>
            <p:cNvPicPr>
              <a:picLocks noChangeAspect="1" noChangeArrowheads="1"/>
            </p:cNvPicPr>
            <p:nvPr/>
          </p:nvPicPr>
          <p:blipFill>
            <a:blip r:embed="rId4" cstate="print"/>
            <a:srcRect/>
            <a:stretch>
              <a:fillRect/>
            </a:stretch>
          </p:blipFill>
          <p:spPr bwMode="auto">
            <a:xfrm>
              <a:off x="912" y="2688"/>
              <a:ext cx="384" cy="192"/>
            </a:xfrm>
            <a:prstGeom prst="rect">
              <a:avLst/>
            </a:prstGeom>
            <a:noFill/>
            <a:ln w="9525">
              <a:noFill/>
              <a:miter lim="800000"/>
              <a:headEnd/>
              <a:tailEnd/>
            </a:ln>
          </p:spPr>
        </p:pic>
        <p:grpSp>
          <p:nvGrpSpPr>
            <p:cNvPr id="52231" name="Group 7"/>
            <p:cNvGrpSpPr>
              <a:grpSpLocks/>
            </p:cNvGrpSpPr>
            <p:nvPr/>
          </p:nvGrpSpPr>
          <p:grpSpPr bwMode="auto">
            <a:xfrm>
              <a:off x="1584" y="2304"/>
              <a:ext cx="480" cy="1056"/>
              <a:chOff x="912" y="2496"/>
              <a:chExt cx="480" cy="1056"/>
            </a:xfrm>
          </p:grpSpPr>
          <p:pic>
            <p:nvPicPr>
              <p:cNvPr id="52241" name="Picture 8" descr="Plane 103"/>
              <p:cNvPicPr>
                <a:picLocks noChangeAspect="1" noChangeArrowheads="1"/>
              </p:cNvPicPr>
              <p:nvPr/>
            </p:nvPicPr>
            <p:blipFill>
              <a:blip r:embed="rId5" cstate="print"/>
              <a:srcRect/>
              <a:stretch>
                <a:fillRect/>
              </a:stretch>
            </p:blipFill>
            <p:spPr bwMode="auto">
              <a:xfrm>
                <a:off x="912" y="2496"/>
                <a:ext cx="384" cy="240"/>
              </a:xfrm>
              <a:prstGeom prst="rect">
                <a:avLst/>
              </a:prstGeom>
              <a:noFill/>
              <a:ln w="9525">
                <a:noFill/>
                <a:miter lim="800000"/>
                <a:headEnd/>
                <a:tailEnd/>
              </a:ln>
            </p:spPr>
          </p:pic>
          <p:pic>
            <p:nvPicPr>
              <p:cNvPr id="52242" name="Picture 9" descr="Ship 24"/>
              <p:cNvPicPr>
                <a:picLocks noChangeAspect="1" noChangeArrowheads="1"/>
              </p:cNvPicPr>
              <p:nvPr/>
            </p:nvPicPr>
            <p:blipFill>
              <a:blip r:embed="rId6" cstate="print"/>
              <a:srcRect/>
              <a:stretch>
                <a:fillRect/>
              </a:stretch>
            </p:blipFill>
            <p:spPr bwMode="auto">
              <a:xfrm>
                <a:off x="960" y="2832"/>
                <a:ext cx="336" cy="240"/>
              </a:xfrm>
              <a:prstGeom prst="rect">
                <a:avLst/>
              </a:prstGeom>
              <a:noFill/>
              <a:ln w="9525">
                <a:noFill/>
                <a:miter lim="800000"/>
                <a:headEnd/>
                <a:tailEnd/>
              </a:ln>
            </p:spPr>
          </p:pic>
          <p:pic>
            <p:nvPicPr>
              <p:cNvPr id="52243" name="Picture 10" descr="Train 3"/>
              <p:cNvPicPr>
                <a:picLocks noChangeAspect="1" noChangeArrowheads="1"/>
              </p:cNvPicPr>
              <p:nvPr/>
            </p:nvPicPr>
            <p:blipFill>
              <a:blip r:embed="rId7" cstate="print"/>
              <a:srcRect/>
              <a:stretch>
                <a:fillRect/>
              </a:stretch>
            </p:blipFill>
            <p:spPr bwMode="auto">
              <a:xfrm>
                <a:off x="912" y="3216"/>
                <a:ext cx="480" cy="336"/>
              </a:xfrm>
              <a:prstGeom prst="rect">
                <a:avLst/>
              </a:prstGeom>
              <a:noFill/>
              <a:ln w="9525">
                <a:noFill/>
                <a:miter lim="800000"/>
                <a:headEnd/>
                <a:tailEnd/>
              </a:ln>
            </p:spPr>
          </p:pic>
        </p:grpSp>
        <p:sp>
          <p:nvSpPr>
            <p:cNvPr id="52232" name="Text Box 11"/>
            <p:cNvSpPr txBox="1">
              <a:spLocks noChangeArrowheads="1"/>
            </p:cNvSpPr>
            <p:nvPr/>
          </p:nvSpPr>
          <p:spPr bwMode="auto">
            <a:xfrm>
              <a:off x="720" y="3216"/>
              <a:ext cx="540" cy="231"/>
            </a:xfrm>
            <a:prstGeom prst="rect">
              <a:avLst/>
            </a:prstGeom>
            <a:noFill/>
            <a:ln w="9525">
              <a:noFill/>
              <a:miter lim="800000"/>
              <a:headEnd/>
              <a:tailEnd/>
            </a:ln>
          </p:spPr>
          <p:txBody>
            <a:bodyPr wrap="none">
              <a:spAutoFit/>
            </a:bodyPr>
            <a:lstStyle/>
            <a:p>
              <a:r>
                <a:rPr lang="en-US" sz="1800" b="1" dirty="0">
                  <a:latin typeface="+mn-lt"/>
                </a:rPr>
                <a:t>Origin</a:t>
              </a:r>
            </a:p>
          </p:txBody>
        </p:sp>
        <p:sp>
          <p:nvSpPr>
            <p:cNvPr id="52233" name="Text Box 12"/>
            <p:cNvSpPr txBox="1">
              <a:spLocks noChangeArrowheads="1"/>
            </p:cNvSpPr>
            <p:nvPr/>
          </p:nvSpPr>
          <p:spPr bwMode="auto">
            <a:xfrm>
              <a:off x="86" y="1879"/>
              <a:ext cx="2243" cy="330"/>
            </a:xfrm>
            <a:prstGeom prst="rect">
              <a:avLst/>
            </a:prstGeom>
            <a:noFill/>
            <a:ln w="9525">
              <a:noFill/>
              <a:miter lim="800000"/>
              <a:headEnd/>
              <a:tailEnd/>
            </a:ln>
          </p:spPr>
          <p:txBody>
            <a:bodyPr wrap="none">
              <a:spAutoFit/>
            </a:bodyPr>
            <a:lstStyle/>
            <a:p>
              <a:r>
                <a:rPr lang="en-US" sz="1400" b="1" dirty="0">
                  <a:latin typeface="+mn-lt"/>
                </a:rPr>
                <a:t>                                            Any mode of      </a:t>
              </a:r>
            </a:p>
            <a:p>
              <a:r>
                <a:rPr lang="en-US" sz="1400" b="1" dirty="0">
                  <a:latin typeface="+mn-lt"/>
                </a:rPr>
                <a:t>Seller       Inland carrier       transport           </a:t>
              </a:r>
            </a:p>
          </p:txBody>
        </p:sp>
        <p:pic>
          <p:nvPicPr>
            <p:cNvPr id="52234" name="Picture 13" descr="Factory 03"/>
            <p:cNvPicPr>
              <a:picLocks noChangeAspect="1" noChangeArrowheads="1"/>
            </p:cNvPicPr>
            <p:nvPr/>
          </p:nvPicPr>
          <p:blipFill>
            <a:blip r:embed="rId8" cstate="print"/>
            <a:srcRect/>
            <a:stretch>
              <a:fillRect/>
            </a:stretch>
          </p:blipFill>
          <p:spPr bwMode="auto">
            <a:xfrm>
              <a:off x="4656" y="2592"/>
              <a:ext cx="576" cy="336"/>
            </a:xfrm>
            <a:prstGeom prst="rect">
              <a:avLst/>
            </a:prstGeom>
            <a:noFill/>
            <a:ln w="9525">
              <a:noFill/>
              <a:miter lim="800000"/>
              <a:headEnd/>
              <a:tailEnd/>
            </a:ln>
          </p:spPr>
        </p:pic>
        <p:pic>
          <p:nvPicPr>
            <p:cNvPr id="52235" name="Picture 14"/>
            <p:cNvPicPr>
              <a:picLocks noChangeAspect="1" noChangeArrowheads="1"/>
            </p:cNvPicPr>
            <p:nvPr/>
          </p:nvPicPr>
          <p:blipFill>
            <a:blip r:embed="rId9" cstate="print"/>
            <a:srcRect/>
            <a:stretch>
              <a:fillRect/>
            </a:stretch>
          </p:blipFill>
          <p:spPr bwMode="auto">
            <a:xfrm>
              <a:off x="3984" y="2928"/>
              <a:ext cx="242" cy="230"/>
            </a:xfrm>
            <a:prstGeom prst="rect">
              <a:avLst/>
            </a:prstGeom>
            <a:noFill/>
            <a:ln w="9525">
              <a:noFill/>
              <a:miter lim="800000"/>
              <a:headEnd/>
              <a:tailEnd/>
            </a:ln>
          </p:spPr>
        </p:pic>
        <p:pic>
          <p:nvPicPr>
            <p:cNvPr id="52236" name="Picture 15" descr="Airport 2"/>
            <p:cNvPicPr>
              <a:picLocks noChangeAspect="1" noChangeArrowheads="1"/>
            </p:cNvPicPr>
            <p:nvPr/>
          </p:nvPicPr>
          <p:blipFill>
            <a:blip r:embed="rId10" cstate="print"/>
            <a:srcRect/>
            <a:stretch>
              <a:fillRect/>
            </a:stretch>
          </p:blipFill>
          <p:spPr bwMode="auto">
            <a:xfrm>
              <a:off x="3888" y="2448"/>
              <a:ext cx="432" cy="240"/>
            </a:xfrm>
            <a:prstGeom prst="rect">
              <a:avLst/>
            </a:prstGeom>
            <a:noFill/>
            <a:ln w="9525">
              <a:noFill/>
              <a:miter lim="800000"/>
              <a:headEnd/>
              <a:tailEnd/>
            </a:ln>
          </p:spPr>
        </p:pic>
        <p:sp>
          <p:nvSpPr>
            <p:cNvPr id="52237" name="Text Box 16"/>
            <p:cNvSpPr txBox="1">
              <a:spLocks noChangeArrowheads="1"/>
            </p:cNvSpPr>
            <p:nvPr/>
          </p:nvSpPr>
          <p:spPr bwMode="auto">
            <a:xfrm>
              <a:off x="4224" y="3216"/>
              <a:ext cx="827" cy="233"/>
            </a:xfrm>
            <a:prstGeom prst="rect">
              <a:avLst/>
            </a:prstGeom>
            <a:noFill/>
            <a:ln w="9525">
              <a:noFill/>
              <a:miter lim="800000"/>
              <a:headEnd/>
              <a:tailEnd/>
            </a:ln>
          </p:spPr>
          <p:txBody>
            <a:bodyPr wrap="none">
              <a:spAutoFit/>
            </a:bodyPr>
            <a:lstStyle/>
            <a:p>
              <a:r>
                <a:rPr lang="en-US" sz="1800" b="1">
                  <a:latin typeface="+mn-lt"/>
                </a:rPr>
                <a:t>Destination</a:t>
              </a:r>
            </a:p>
          </p:txBody>
        </p:sp>
        <p:sp>
          <p:nvSpPr>
            <p:cNvPr id="52238" name="Text Box 17"/>
            <p:cNvSpPr txBox="1">
              <a:spLocks noChangeArrowheads="1"/>
            </p:cNvSpPr>
            <p:nvPr/>
          </p:nvSpPr>
          <p:spPr bwMode="auto">
            <a:xfrm>
              <a:off x="3515" y="1824"/>
              <a:ext cx="2245" cy="330"/>
            </a:xfrm>
            <a:prstGeom prst="rect">
              <a:avLst/>
            </a:prstGeom>
            <a:noFill/>
            <a:ln w="9525">
              <a:noFill/>
              <a:miter lim="800000"/>
              <a:headEnd/>
              <a:tailEnd/>
            </a:ln>
          </p:spPr>
          <p:txBody>
            <a:bodyPr>
              <a:spAutoFit/>
            </a:bodyPr>
            <a:lstStyle/>
            <a:p>
              <a:r>
                <a:rPr lang="en-US" sz="1400" b="1" dirty="0">
                  <a:latin typeface="+mn-lt"/>
                </a:rPr>
                <a:t>      Destination              </a:t>
              </a:r>
            </a:p>
            <a:p>
              <a:r>
                <a:rPr lang="en-US" sz="1400" b="1" dirty="0">
                  <a:latin typeface="+mn-lt"/>
                </a:rPr>
                <a:t>     port or airport              Buyer</a:t>
              </a:r>
            </a:p>
          </p:txBody>
        </p:sp>
        <p:sp>
          <p:nvSpPr>
            <p:cNvPr id="52239" name="Text Box 18"/>
            <p:cNvSpPr txBox="1">
              <a:spLocks noChangeArrowheads="1"/>
            </p:cNvSpPr>
            <p:nvPr/>
          </p:nvSpPr>
          <p:spPr bwMode="auto">
            <a:xfrm>
              <a:off x="0" y="3504"/>
              <a:ext cx="5083" cy="330"/>
            </a:xfrm>
            <a:prstGeom prst="rect">
              <a:avLst/>
            </a:prstGeom>
            <a:noFill/>
            <a:ln w="9525">
              <a:noFill/>
              <a:miter lim="800000"/>
              <a:headEnd/>
              <a:tailEnd/>
            </a:ln>
          </p:spPr>
          <p:txBody>
            <a:bodyPr wrap="none">
              <a:spAutoFit/>
            </a:bodyPr>
            <a:lstStyle/>
            <a:p>
              <a:r>
                <a:rPr lang="en-US" sz="1400">
                  <a:latin typeface="+mn-lt"/>
                </a:rPr>
                <a:t>          Delivery is completed at origin                                                 Transportation extends to a named port or</a:t>
              </a:r>
            </a:p>
            <a:p>
              <a:r>
                <a:rPr lang="en-US" sz="1400">
                  <a:latin typeface="+mn-lt"/>
                </a:rPr>
                <a:t>          with first carrier (trucker)                                                          place at destination            </a:t>
              </a:r>
            </a:p>
          </p:txBody>
        </p:sp>
        <p:sp>
          <p:nvSpPr>
            <p:cNvPr id="52240" name="Line 19"/>
            <p:cNvSpPr>
              <a:spLocks noChangeShapeType="1"/>
            </p:cNvSpPr>
            <p:nvPr/>
          </p:nvSpPr>
          <p:spPr bwMode="auto">
            <a:xfrm flipV="1">
              <a:off x="720" y="2880"/>
              <a:ext cx="0" cy="480"/>
            </a:xfrm>
            <a:prstGeom prst="line">
              <a:avLst/>
            </a:prstGeom>
            <a:noFill/>
            <a:ln w="9525">
              <a:solidFill>
                <a:schemeClr val="tx1"/>
              </a:solidFill>
              <a:round/>
              <a:headEnd/>
              <a:tailEnd type="triangle" w="med" len="med"/>
            </a:ln>
          </p:spPr>
          <p:txBody>
            <a:bodyPr/>
            <a:lstStyle/>
            <a:p>
              <a:endParaRPr lang="en-US">
                <a:latin typeface="+mn-lt"/>
              </a:endParaRPr>
            </a:p>
          </p:txBody>
        </p:sp>
      </p:grpSp>
    </p:spTree>
    <p:extLst>
      <p:ext uri="{BB962C8B-B14F-4D97-AF65-F5344CB8AC3E}">
        <p14:creationId xmlns:p14="http://schemas.microsoft.com/office/powerpoint/2010/main" val="401398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1143000"/>
          </a:xfrm>
        </p:spPr>
        <p:txBody>
          <a:bodyPr/>
          <a:lstStyle/>
          <a:p>
            <a:pPr eaLnBrk="1" hangingPunct="1"/>
            <a:r>
              <a:rPr lang="en-US" sz="2800" dirty="0" smtClean="0"/>
              <a:t>DAT Delivered At Terminal </a:t>
            </a:r>
            <a:br>
              <a:rPr lang="en-US" sz="2800" dirty="0" smtClean="0"/>
            </a:br>
            <a:r>
              <a:rPr lang="en-US" sz="2800" dirty="0" smtClean="0"/>
              <a:t>(named terminal at port or place of destination)</a:t>
            </a:r>
          </a:p>
        </p:txBody>
      </p:sp>
      <p:sp>
        <p:nvSpPr>
          <p:cNvPr id="58371" name="Rectangle 3"/>
          <p:cNvSpPr>
            <a:spLocks noGrp="1" noChangeArrowheads="1"/>
          </p:cNvSpPr>
          <p:nvPr>
            <p:ph type="body" idx="1"/>
          </p:nvPr>
        </p:nvSpPr>
        <p:spPr>
          <a:xfrm>
            <a:off x="457200" y="1371600"/>
            <a:ext cx="8229600" cy="4525963"/>
          </a:xfrm>
        </p:spPr>
        <p:txBody>
          <a:bodyPr/>
          <a:lstStyle/>
          <a:p>
            <a:pPr eaLnBrk="1" hangingPunct="1"/>
            <a:r>
              <a:rPr lang="en-US" sz="2000" dirty="0" smtClean="0"/>
              <a:t>Delivery is complete when the goods are placed at the disposal of the buyer at a named terminal at the named port or place of destination, off-loaded, &amp; seller pays transport costs to that place (does not include clearance or duties)</a:t>
            </a:r>
          </a:p>
          <a:p>
            <a:pPr eaLnBrk="1" hangingPunct="1"/>
            <a:r>
              <a:rPr lang="en-US" sz="2000" dirty="0" smtClean="0"/>
              <a:t>Can be used with any mode of transport</a:t>
            </a:r>
          </a:p>
          <a:p>
            <a:pPr eaLnBrk="1" hangingPunct="1">
              <a:buFontTx/>
              <a:buNone/>
            </a:pPr>
            <a:endParaRPr lang="en-US" sz="2000" dirty="0" smtClean="0"/>
          </a:p>
        </p:txBody>
      </p:sp>
      <p:grpSp>
        <p:nvGrpSpPr>
          <p:cNvPr id="58372" name="Group 8"/>
          <p:cNvGrpSpPr>
            <a:grpSpLocks/>
          </p:cNvGrpSpPr>
          <p:nvPr/>
        </p:nvGrpSpPr>
        <p:grpSpPr bwMode="auto">
          <a:xfrm>
            <a:off x="392112" y="3429000"/>
            <a:ext cx="8447088" cy="2667000"/>
            <a:chOff x="384" y="1584"/>
            <a:chExt cx="5321" cy="1680"/>
          </a:xfrm>
        </p:grpSpPr>
        <p:sp>
          <p:nvSpPr>
            <p:cNvPr id="58374" name="Text Box 9"/>
            <p:cNvSpPr txBox="1">
              <a:spLocks noChangeArrowheads="1"/>
            </p:cNvSpPr>
            <p:nvPr/>
          </p:nvSpPr>
          <p:spPr bwMode="auto">
            <a:xfrm>
              <a:off x="4032" y="2935"/>
              <a:ext cx="827" cy="233"/>
            </a:xfrm>
            <a:prstGeom prst="rect">
              <a:avLst/>
            </a:prstGeom>
            <a:noFill/>
            <a:ln w="9525">
              <a:noFill/>
              <a:miter lim="800000"/>
              <a:headEnd/>
              <a:tailEnd/>
            </a:ln>
          </p:spPr>
          <p:txBody>
            <a:bodyPr wrap="none">
              <a:spAutoFit/>
            </a:bodyPr>
            <a:lstStyle/>
            <a:p>
              <a:r>
                <a:rPr lang="en-US" b="1" dirty="0">
                  <a:latin typeface="+mn-lt"/>
                </a:rPr>
                <a:t>Destination</a:t>
              </a:r>
            </a:p>
          </p:txBody>
        </p:sp>
        <p:grpSp>
          <p:nvGrpSpPr>
            <p:cNvPr id="58375" name="Group 10"/>
            <p:cNvGrpSpPr>
              <a:grpSpLocks/>
            </p:cNvGrpSpPr>
            <p:nvPr/>
          </p:nvGrpSpPr>
          <p:grpSpPr bwMode="auto">
            <a:xfrm>
              <a:off x="384" y="1920"/>
              <a:ext cx="1344" cy="1344"/>
              <a:chOff x="240" y="2112"/>
              <a:chExt cx="1344" cy="1344"/>
            </a:xfrm>
          </p:grpSpPr>
          <p:pic>
            <p:nvPicPr>
              <p:cNvPr id="58387" name="Picture 11"/>
              <p:cNvPicPr>
                <a:picLocks noChangeAspect="1" noChangeArrowheads="1"/>
              </p:cNvPicPr>
              <p:nvPr/>
            </p:nvPicPr>
            <p:blipFill>
              <a:blip r:embed="rId3" cstate="print"/>
              <a:srcRect/>
              <a:stretch>
                <a:fillRect/>
              </a:stretch>
            </p:blipFill>
            <p:spPr bwMode="auto">
              <a:xfrm>
                <a:off x="240" y="2496"/>
                <a:ext cx="528" cy="384"/>
              </a:xfrm>
              <a:prstGeom prst="rect">
                <a:avLst/>
              </a:prstGeom>
              <a:noFill/>
              <a:ln w="9525">
                <a:noFill/>
                <a:miter lim="800000"/>
                <a:headEnd/>
                <a:tailEnd/>
              </a:ln>
            </p:spPr>
          </p:pic>
          <p:grpSp>
            <p:nvGrpSpPr>
              <p:cNvPr id="58388" name="Group 12"/>
              <p:cNvGrpSpPr>
                <a:grpSpLocks/>
              </p:cNvGrpSpPr>
              <p:nvPr/>
            </p:nvGrpSpPr>
            <p:grpSpPr bwMode="auto">
              <a:xfrm>
                <a:off x="1104" y="2112"/>
                <a:ext cx="480" cy="1344"/>
                <a:chOff x="960" y="1536"/>
                <a:chExt cx="480" cy="1344"/>
              </a:xfrm>
            </p:grpSpPr>
            <p:pic>
              <p:nvPicPr>
                <p:cNvPr id="58389" name="Picture 13" descr="Plane 103"/>
                <p:cNvPicPr>
                  <a:picLocks noChangeAspect="1" noChangeArrowheads="1"/>
                </p:cNvPicPr>
                <p:nvPr/>
              </p:nvPicPr>
              <p:blipFill>
                <a:blip r:embed="rId4" cstate="print"/>
                <a:srcRect/>
                <a:stretch>
                  <a:fillRect/>
                </a:stretch>
              </p:blipFill>
              <p:spPr bwMode="auto">
                <a:xfrm>
                  <a:off x="960" y="1824"/>
                  <a:ext cx="384" cy="240"/>
                </a:xfrm>
                <a:prstGeom prst="rect">
                  <a:avLst/>
                </a:prstGeom>
                <a:noFill/>
                <a:ln w="9525">
                  <a:noFill/>
                  <a:miter lim="800000"/>
                  <a:headEnd/>
                  <a:tailEnd/>
                </a:ln>
              </p:spPr>
            </p:pic>
            <p:pic>
              <p:nvPicPr>
                <p:cNvPr id="58390" name="Picture 14" descr="Ship 24"/>
                <p:cNvPicPr>
                  <a:picLocks noChangeAspect="1" noChangeArrowheads="1"/>
                </p:cNvPicPr>
                <p:nvPr/>
              </p:nvPicPr>
              <p:blipFill>
                <a:blip r:embed="rId5" cstate="print"/>
                <a:srcRect/>
                <a:stretch>
                  <a:fillRect/>
                </a:stretch>
              </p:blipFill>
              <p:spPr bwMode="auto">
                <a:xfrm>
                  <a:off x="1008" y="2160"/>
                  <a:ext cx="336" cy="240"/>
                </a:xfrm>
                <a:prstGeom prst="rect">
                  <a:avLst/>
                </a:prstGeom>
                <a:noFill/>
                <a:ln w="9525">
                  <a:noFill/>
                  <a:miter lim="800000"/>
                  <a:headEnd/>
                  <a:tailEnd/>
                </a:ln>
              </p:spPr>
            </p:pic>
            <p:pic>
              <p:nvPicPr>
                <p:cNvPr id="58391" name="Picture 15" descr="Semi 20"/>
                <p:cNvPicPr>
                  <a:picLocks noChangeAspect="1" noChangeArrowheads="1"/>
                </p:cNvPicPr>
                <p:nvPr/>
              </p:nvPicPr>
              <p:blipFill>
                <a:blip r:embed="rId6" cstate="print"/>
                <a:srcRect/>
                <a:stretch>
                  <a:fillRect/>
                </a:stretch>
              </p:blipFill>
              <p:spPr bwMode="auto">
                <a:xfrm>
                  <a:off x="960" y="1536"/>
                  <a:ext cx="384" cy="192"/>
                </a:xfrm>
                <a:prstGeom prst="rect">
                  <a:avLst/>
                </a:prstGeom>
                <a:noFill/>
                <a:ln w="9525">
                  <a:noFill/>
                  <a:miter lim="800000"/>
                  <a:headEnd/>
                  <a:tailEnd/>
                </a:ln>
              </p:spPr>
            </p:pic>
            <p:pic>
              <p:nvPicPr>
                <p:cNvPr id="58392" name="Picture 16" descr="Train 3"/>
                <p:cNvPicPr>
                  <a:picLocks noChangeAspect="1" noChangeArrowheads="1"/>
                </p:cNvPicPr>
                <p:nvPr/>
              </p:nvPicPr>
              <p:blipFill>
                <a:blip r:embed="rId7" cstate="print"/>
                <a:srcRect/>
                <a:stretch>
                  <a:fillRect/>
                </a:stretch>
              </p:blipFill>
              <p:spPr bwMode="auto">
                <a:xfrm>
                  <a:off x="960" y="2544"/>
                  <a:ext cx="480" cy="336"/>
                </a:xfrm>
                <a:prstGeom prst="rect">
                  <a:avLst/>
                </a:prstGeom>
                <a:noFill/>
                <a:ln w="9525">
                  <a:noFill/>
                  <a:miter lim="800000"/>
                  <a:headEnd/>
                  <a:tailEnd/>
                </a:ln>
              </p:spPr>
            </p:pic>
          </p:grpSp>
        </p:grpSp>
        <p:grpSp>
          <p:nvGrpSpPr>
            <p:cNvPr id="58376" name="Group 17"/>
            <p:cNvGrpSpPr>
              <a:grpSpLocks/>
            </p:cNvGrpSpPr>
            <p:nvPr/>
          </p:nvGrpSpPr>
          <p:grpSpPr bwMode="auto">
            <a:xfrm>
              <a:off x="3216" y="2160"/>
              <a:ext cx="2112" cy="768"/>
              <a:chOff x="3648" y="2352"/>
              <a:chExt cx="2112" cy="768"/>
            </a:xfrm>
          </p:grpSpPr>
          <p:pic>
            <p:nvPicPr>
              <p:cNvPr id="58379" name="Picture 18" descr="Factory 03"/>
              <p:cNvPicPr>
                <a:picLocks noChangeAspect="1" noChangeArrowheads="1"/>
              </p:cNvPicPr>
              <p:nvPr/>
            </p:nvPicPr>
            <p:blipFill>
              <a:blip r:embed="rId8" cstate="print"/>
              <a:srcRect/>
              <a:stretch>
                <a:fillRect/>
              </a:stretch>
            </p:blipFill>
            <p:spPr bwMode="auto">
              <a:xfrm>
                <a:off x="5184" y="2592"/>
                <a:ext cx="576" cy="336"/>
              </a:xfrm>
              <a:prstGeom prst="rect">
                <a:avLst/>
              </a:prstGeom>
              <a:noFill/>
              <a:ln w="9525">
                <a:noFill/>
                <a:miter lim="800000"/>
                <a:headEnd/>
                <a:tailEnd/>
              </a:ln>
            </p:spPr>
          </p:pic>
          <p:grpSp>
            <p:nvGrpSpPr>
              <p:cNvPr id="58380" name="Group 19"/>
              <p:cNvGrpSpPr>
                <a:grpSpLocks/>
              </p:cNvGrpSpPr>
              <p:nvPr/>
            </p:nvGrpSpPr>
            <p:grpSpPr bwMode="auto">
              <a:xfrm>
                <a:off x="3744" y="2832"/>
                <a:ext cx="288" cy="288"/>
                <a:chOff x="4272" y="864"/>
                <a:chExt cx="672" cy="720"/>
              </a:xfrm>
            </p:grpSpPr>
            <p:pic>
              <p:nvPicPr>
                <p:cNvPr id="58384" name="Picture 20"/>
                <p:cNvPicPr>
                  <a:picLocks noChangeAspect="1" noChangeArrowheads="1"/>
                </p:cNvPicPr>
                <p:nvPr/>
              </p:nvPicPr>
              <p:blipFill>
                <a:blip r:embed="rId9" cstate="print"/>
                <a:srcRect/>
                <a:stretch>
                  <a:fillRect/>
                </a:stretch>
              </p:blipFill>
              <p:spPr bwMode="auto">
                <a:xfrm>
                  <a:off x="4272" y="864"/>
                  <a:ext cx="564" cy="576"/>
                </a:xfrm>
                <a:prstGeom prst="rect">
                  <a:avLst/>
                </a:prstGeom>
                <a:noFill/>
                <a:ln w="9525">
                  <a:noFill/>
                  <a:miter lim="800000"/>
                  <a:headEnd/>
                  <a:tailEnd/>
                </a:ln>
              </p:spPr>
            </p:pic>
            <p:sp>
              <p:nvSpPr>
                <p:cNvPr id="58385" name="Line 21"/>
                <p:cNvSpPr>
                  <a:spLocks noChangeShapeType="1"/>
                </p:cNvSpPr>
                <p:nvPr/>
              </p:nvSpPr>
              <p:spPr bwMode="auto">
                <a:xfrm flipH="1">
                  <a:off x="4320" y="1440"/>
                  <a:ext cx="624" cy="0"/>
                </a:xfrm>
                <a:prstGeom prst="line">
                  <a:avLst/>
                </a:prstGeom>
                <a:noFill/>
                <a:ln w="9525">
                  <a:solidFill>
                    <a:schemeClr val="tx1"/>
                  </a:solidFill>
                  <a:round/>
                  <a:headEnd/>
                  <a:tailEnd/>
                </a:ln>
              </p:spPr>
              <p:txBody>
                <a:bodyPr/>
                <a:lstStyle/>
                <a:p>
                  <a:endParaRPr lang="en-US" sz="1400">
                    <a:latin typeface="+mn-lt"/>
                  </a:endParaRPr>
                </a:p>
              </p:txBody>
            </p:sp>
            <p:sp>
              <p:nvSpPr>
                <p:cNvPr id="58386" name="Line 22"/>
                <p:cNvSpPr>
                  <a:spLocks noChangeShapeType="1"/>
                </p:cNvSpPr>
                <p:nvPr/>
              </p:nvSpPr>
              <p:spPr bwMode="auto">
                <a:xfrm>
                  <a:off x="4320" y="1440"/>
                  <a:ext cx="0" cy="144"/>
                </a:xfrm>
                <a:prstGeom prst="line">
                  <a:avLst/>
                </a:prstGeom>
                <a:noFill/>
                <a:ln w="9525">
                  <a:solidFill>
                    <a:schemeClr val="tx1"/>
                  </a:solidFill>
                  <a:round/>
                  <a:headEnd/>
                  <a:tailEnd/>
                </a:ln>
              </p:spPr>
              <p:txBody>
                <a:bodyPr/>
                <a:lstStyle/>
                <a:p>
                  <a:endParaRPr lang="en-US" sz="1400">
                    <a:latin typeface="+mn-lt"/>
                  </a:endParaRPr>
                </a:p>
              </p:txBody>
            </p:sp>
          </p:grpSp>
          <p:pic>
            <p:nvPicPr>
              <p:cNvPr id="58381" name="Picture 23" descr="Airport 2"/>
              <p:cNvPicPr>
                <a:picLocks noChangeAspect="1" noChangeArrowheads="1"/>
              </p:cNvPicPr>
              <p:nvPr/>
            </p:nvPicPr>
            <p:blipFill>
              <a:blip r:embed="rId10" cstate="print"/>
              <a:srcRect/>
              <a:stretch>
                <a:fillRect/>
              </a:stretch>
            </p:blipFill>
            <p:spPr bwMode="auto">
              <a:xfrm>
                <a:off x="3648" y="2352"/>
                <a:ext cx="432" cy="240"/>
              </a:xfrm>
              <a:prstGeom prst="rect">
                <a:avLst/>
              </a:prstGeom>
              <a:noFill/>
              <a:ln w="9525">
                <a:noFill/>
                <a:miter lim="800000"/>
                <a:headEnd/>
                <a:tailEnd/>
              </a:ln>
            </p:spPr>
          </p:pic>
          <p:pic>
            <p:nvPicPr>
              <p:cNvPr id="58382" name="Picture 24" descr="Semi 20"/>
              <p:cNvPicPr>
                <a:picLocks noChangeAspect="1" noChangeArrowheads="1"/>
              </p:cNvPicPr>
              <p:nvPr/>
            </p:nvPicPr>
            <p:blipFill>
              <a:blip r:embed="rId6" cstate="print"/>
              <a:srcRect/>
              <a:stretch>
                <a:fillRect/>
              </a:stretch>
            </p:blipFill>
            <p:spPr bwMode="auto">
              <a:xfrm>
                <a:off x="4704" y="2688"/>
                <a:ext cx="384" cy="192"/>
              </a:xfrm>
              <a:prstGeom prst="rect">
                <a:avLst/>
              </a:prstGeom>
              <a:noFill/>
              <a:ln w="9525">
                <a:noFill/>
                <a:miter lim="800000"/>
                <a:headEnd/>
                <a:tailEnd/>
              </a:ln>
            </p:spPr>
          </p:pic>
          <p:pic>
            <p:nvPicPr>
              <p:cNvPr id="58383" name="Picture 25" descr="Customs"/>
              <p:cNvPicPr>
                <a:picLocks noChangeAspect="1" noChangeArrowheads="1"/>
              </p:cNvPicPr>
              <p:nvPr/>
            </p:nvPicPr>
            <p:blipFill>
              <a:blip r:embed="rId11" cstate="print"/>
              <a:srcRect/>
              <a:stretch>
                <a:fillRect/>
              </a:stretch>
            </p:blipFill>
            <p:spPr bwMode="auto">
              <a:xfrm>
                <a:off x="4224" y="2640"/>
                <a:ext cx="320" cy="288"/>
              </a:xfrm>
              <a:prstGeom prst="rect">
                <a:avLst/>
              </a:prstGeom>
              <a:noFill/>
              <a:ln w="9525">
                <a:noFill/>
                <a:miter lim="800000"/>
                <a:headEnd/>
                <a:tailEnd/>
              </a:ln>
            </p:spPr>
          </p:pic>
        </p:grpSp>
        <p:sp>
          <p:nvSpPr>
            <p:cNvPr id="58377" name="Text Box 26"/>
            <p:cNvSpPr txBox="1">
              <a:spLocks noChangeArrowheads="1"/>
            </p:cNvSpPr>
            <p:nvPr/>
          </p:nvSpPr>
          <p:spPr bwMode="auto">
            <a:xfrm>
              <a:off x="3072" y="1584"/>
              <a:ext cx="2633" cy="465"/>
            </a:xfrm>
            <a:prstGeom prst="rect">
              <a:avLst/>
            </a:prstGeom>
            <a:noFill/>
            <a:ln w="9525">
              <a:noFill/>
              <a:miter lim="800000"/>
              <a:headEnd/>
              <a:tailEnd/>
            </a:ln>
          </p:spPr>
          <p:txBody>
            <a:bodyPr wrap="none">
              <a:spAutoFit/>
            </a:bodyPr>
            <a:lstStyle/>
            <a:p>
              <a:r>
                <a:rPr lang="en-US" sz="1400" dirty="0">
                  <a:latin typeface="+mn-lt"/>
                </a:rPr>
                <a:t>Seller is responsible for risk of loss or damage and</a:t>
              </a:r>
            </a:p>
            <a:p>
              <a:r>
                <a:rPr lang="en-US" sz="1400" dirty="0">
                  <a:latin typeface="+mn-lt"/>
                </a:rPr>
                <a:t>transportation up to a named  terminal at a port or place</a:t>
              </a:r>
            </a:p>
            <a:p>
              <a:r>
                <a:rPr lang="en-US" sz="1400" dirty="0">
                  <a:latin typeface="+mn-lt"/>
                </a:rPr>
                <a:t>at destination, </a:t>
              </a:r>
              <a:r>
                <a:rPr lang="en-US" sz="1400" dirty="0" smtClean="0">
                  <a:latin typeface="+mn-lt"/>
                </a:rPr>
                <a:t>off-loaded</a:t>
              </a:r>
              <a:endParaRPr lang="en-US" sz="1400" dirty="0">
                <a:latin typeface="+mn-lt"/>
              </a:endParaRPr>
            </a:p>
          </p:txBody>
        </p:sp>
        <p:sp>
          <p:nvSpPr>
            <p:cNvPr id="58378" name="Text Box 27"/>
            <p:cNvSpPr txBox="1">
              <a:spLocks noChangeArrowheads="1"/>
            </p:cNvSpPr>
            <p:nvPr/>
          </p:nvSpPr>
          <p:spPr bwMode="auto">
            <a:xfrm>
              <a:off x="480" y="2887"/>
              <a:ext cx="528" cy="233"/>
            </a:xfrm>
            <a:prstGeom prst="rect">
              <a:avLst/>
            </a:prstGeom>
            <a:noFill/>
            <a:ln w="9525">
              <a:noFill/>
              <a:miter lim="800000"/>
              <a:headEnd/>
              <a:tailEnd/>
            </a:ln>
          </p:spPr>
          <p:txBody>
            <a:bodyPr wrap="none">
              <a:spAutoFit/>
            </a:bodyPr>
            <a:lstStyle/>
            <a:p>
              <a:r>
                <a:rPr lang="en-US" b="1" dirty="0">
                  <a:latin typeface="+mn-lt"/>
                </a:rPr>
                <a:t>Origin</a:t>
              </a:r>
            </a:p>
          </p:txBody>
        </p:sp>
      </p:grpSp>
      <p:sp>
        <p:nvSpPr>
          <p:cNvPr id="58373" name="Line 30"/>
          <p:cNvSpPr>
            <a:spLocks noChangeShapeType="1"/>
          </p:cNvSpPr>
          <p:nvPr/>
        </p:nvSpPr>
        <p:spPr bwMode="auto">
          <a:xfrm>
            <a:off x="5715000" y="4114800"/>
            <a:ext cx="0" cy="4572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1647357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200"/>
            <a:ext cx="8229600" cy="1143000"/>
          </a:xfrm>
        </p:spPr>
        <p:txBody>
          <a:bodyPr/>
          <a:lstStyle/>
          <a:p>
            <a:pPr eaLnBrk="1" hangingPunct="1"/>
            <a:r>
              <a:rPr lang="en-US" sz="2800" dirty="0" smtClean="0"/>
              <a:t>DAP Delivered At Place </a:t>
            </a:r>
            <a:br>
              <a:rPr lang="en-US" sz="2800" dirty="0" smtClean="0"/>
            </a:br>
            <a:r>
              <a:rPr lang="en-US" sz="2800" dirty="0" smtClean="0"/>
              <a:t>(named place of destination)</a:t>
            </a:r>
          </a:p>
        </p:txBody>
      </p:sp>
      <p:sp>
        <p:nvSpPr>
          <p:cNvPr id="61443" name="Rectangle 3"/>
          <p:cNvSpPr>
            <a:spLocks noGrp="1" noChangeArrowheads="1"/>
          </p:cNvSpPr>
          <p:nvPr>
            <p:ph type="body" idx="1"/>
          </p:nvPr>
        </p:nvSpPr>
        <p:spPr>
          <a:xfrm>
            <a:off x="457200" y="1447800"/>
            <a:ext cx="8229600" cy="4525963"/>
          </a:xfrm>
        </p:spPr>
        <p:txBody>
          <a:bodyPr/>
          <a:lstStyle/>
          <a:p>
            <a:pPr eaLnBrk="1" hangingPunct="1">
              <a:lnSpc>
                <a:spcPct val="90000"/>
              </a:lnSpc>
            </a:pPr>
            <a:r>
              <a:rPr lang="en-US" sz="1800" dirty="0" smtClean="0"/>
              <a:t>Seller delivers when goods are made available to the buyer at the named place in destination, not unloaded from the delivering vehicle, and seller must pay all transport costs to that delivery point (does not include clearance, duties or taxes)</a:t>
            </a:r>
          </a:p>
          <a:p>
            <a:pPr eaLnBrk="1" hangingPunct="1">
              <a:lnSpc>
                <a:spcPct val="90000"/>
              </a:lnSpc>
            </a:pPr>
            <a:r>
              <a:rPr lang="en-US" dirty="0" smtClean="0"/>
              <a:t>Can be used for any mode of transport</a:t>
            </a:r>
            <a:endParaRPr lang="en-US" sz="1800" dirty="0" smtClean="0"/>
          </a:p>
        </p:txBody>
      </p:sp>
      <p:grpSp>
        <p:nvGrpSpPr>
          <p:cNvPr id="61444" name="Group 8"/>
          <p:cNvGrpSpPr>
            <a:grpSpLocks/>
          </p:cNvGrpSpPr>
          <p:nvPr/>
        </p:nvGrpSpPr>
        <p:grpSpPr bwMode="auto">
          <a:xfrm>
            <a:off x="392112" y="3352800"/>
            <a:ext cx="8294688" cy="2667000"/>
            <a:chOff x="384" y="1584"/>
            <a:chExt cx="5225" cy="1680"/>
          </a:xfrm>
        </p:grpSpPr>
        <p:sp>
          <p:nvSpPr>
            <p:cNvPr id="61445" name="Text Box 9"/>
            <p:cNvSpPr txBox="1">
              <a:spLocks noChangeArrowheads="1"/>
            </p:cNvSpPr>
            <p:nvPr/>
          </p:nvSpPr>
          <p:spPr bwMode="auto">
            <a:xfrm>
              <a:off x="4032" y="2832"/>
              <a:ext cx="827" cy="233"/>
            </a:xfrm>
            <a:prstGeom prst="rect">
              <a:avLst/>
            </a:prstGeom>
            <a:noFill/>
            <a:ln w="9525">
              <a:noFill/>
              <a:miter lim="800000"/>
              <a:headEnd/>
              <a:tailEnd/>
            </a:ln>
          </p:spPr>
          <p:txBody>
            <a:bodyPr wrap="none">
              <a:spAutoFit/>
            </a:bodyPr>
            <a:lstStyle/>
            <a:p>
              <a:r>
                <a:rPr lang="en-US" b="1" dirty="0">
                  <a:latin typeface="+mn-lt"/>
                </a:rPr>
                <a:t>Destination</a:t>
              </a:r>
            </a:p>
          </p:txBody>
        </p:sp>
        <p:grpSp>
          <p:nvGrpSpPr>
            <p:cNvPr id="61446" name="Group 10"/>
            <p:cNvGrpSpPr>
              <a:grpSpLocks/>
            </p:cNvGrpSpPr>
            <p:nvPr/>
          </p:nvGrpSpPr>
          <p:grpSpPr bwMode="auto">
            <a:xfrm>
              <a:off x="384" y="1920"/>
              <a:ext cx="1344" cy="1344"/>
              <a:chOff x="240" y="2112"/>
              <a:chExt cx="1344" cy="1344"/>
            </a:xfrm>
          </p:grpSpPr>
          <p:pic>
            <p:nvPicPr>
              <p:cNvPr id="61458" name="Picture 11"/>
              <p:cNvPicPr>
                <a:picLocks noChangeAspect="1" noChangeArrowheads="1"/>
              </p:cNvPicPr>
              <p:nvPr/>
            </p:nvPicPr>
            <p:blipFill>
              <a:blip r:embed="rId3" cstate="print"/>
              <a:srcRect/>
              <a:stretch>
                <a:fillRect/>
              </a:stretch>
            </p:blipFill>
            <p:spPr bwMode="auto">
              <a:xfrm>
                <a:off x="240" y="2496"/>
                <a:ext cx="528" cy="384"/>
              </a:xfrm>
              <a:prstGeom prst="rect">
                <a:avLst/>
              </a:prstGeom>
              <a:noFill/>
              <a:ln w="9525">
                <a:noFill/>
                <a:miter lim="800000"/>
                <a:headEnd/>
                <a:tailEnd/>
              </a:ln>
            </p:spPr>
          </p:pic>
          <p:grpSp>
            <p:nvGrpSpPr>
              <p:cNvPr id="61459" name="Group 12"/>
              <p:cNvGrpSpPr>
                <a:grpSpLocks/>
              </p:cNvGrpSpPr>
              <p:nvPr/>
            </p:nvGrpSpPr>
            <p:grpSpPr bwMode="auto">
              <a:xfrm>
                <a:off x="1104" y="2112"/>
                <a:ext cx="480" cy="1344"/>
                <a:chOff x="960" y="1536"/>
                <a:chExt cx="480" cy="1344"/>
              </a:xfrm>
            </p:grpSpPr>
            <p:pic>
              <p:nvPicPr>
                <p:cNvPr id="61460" name="Picture 13" descr="Plane 103"/>
                <p:cNvPicPr>
                  <a:picLocks noChangeAspect="1" noChangeArrowheads="1"/>
                </p:cNvPicPr>
                <p:nvPr/>
              </p:nvPicPr>
              <p:blipFill>
                <a:blip r:embed="rId4" cstate="print"/>
                <a:srcRect/>
                <a:stretch>
                  <a:fillRect/>
                </a:stretch>
              </p:blipFill>
              <p:spPr bwMode="auto">
                <a:xfrm>
                  <a:off x="960" y="1824"/>
                  <a:ext cx="384" cy="240"/>
                </a:xfrm>
                <a:prstGeom prst="rect">
                  <a:avLst/>
                </a:prstGeom>
                <a:noFill/>
                <a:ln w="9525">
                  <a:noFill/>
                  <a:miter lim="800000"/>
                  <a:headEnd/>
                  <a:tailEnd/>
                </a:ln>
              </p:spPr>
            </p:pic>
            <p:pic>
              <p:nvPicPr>
                <p:cNvPr id="61461" name="Picture 14" descr="Ship 24"/>
                <p:cNvPicPr>
                  <a:picLocks noChangeAspect="1" noChangeArrowheads="1"/>
                </p:cNvPicPr>
                <p:nvPr/>
              </p:nvPicPr>
              <p:blipFill>
                <a:blip r:embed="rId5" cstate="print"/>
                <a:srcRect/>
                <a:stretch>
                  <a:fillRect/>
                </a:stretch>
              </p:blipFill>
              <p:spPr bwMode="auto">
                <a:xfrm>
                  <a:off x="1008" y="2160"/>
                  <a:ext cx="336" cy="240"/>
                </a:xfrm>
                <a:prstGeom prst="rect">
                  <a:avLst/>
                </a:prstGeom>
                <a:noFill/>
                <a:ln w="9525">
                  <a:noFill/>
                  <a:miter lim="800000"/>
                  <a:headEnd/>
                  <a:tailEnd/>
                </a:ln>
              </p:spPr>
            </p:pic>
            <p:pic>
              <p:nvPicPr>
                <p:cNvPr id="61462" name="Picture 15" descr="Semi 20"/>
                <p:cNvPicPr>
                  <a:picLocks noChangeAspect="1" noChangeArrowheads="1"/>
                </p:cNvPicPr>
                <p:nvPr/>
              </p:nvPicPr>
              <p:blipFill>
                <a:blip r:embed="rId6" cstate="print"/>
                <a:srcRect/>
                <a:stretch>
                  <a:fillRect/>
                </a:stretch>
              </p:blipFill>
              <p:spPr bwMode="auto">
                <a:xfrm>
                  <a:off x="960" y="1536"/>
                  <a:ext cx="384" cy="192"/>
                </a:xfrm>
                <a:prstGeom prst="rect">
                  <a:avLst/>
                </a:prstGeom>
                <a:noFill/>
                <a:ln w="9525">
                  <a:noFill/>
                  <a:miter lim="800000"/>
                  <a:headEnd/>
                  <a:tailEnd/>
                </a:ln>
              </p:spPr>
            </p:pic>
            <p:pic>
              <p:nvPicPr>
                <p:cNvPr id="61463" name="Picture 16" descr="Train 3"/>
                <p:cNvPicPr>
                  <a:picLocks noChangeAspect="1" noChangeArrowheads="1"/>
                </p:cNvPicPr>
                <p:nvPr/>
              </p:nvPicPr>
              <p:blipFill>
                <a:blip r:embed="rId7" cstate="print"/>
                <a:srcRect/>
                <a:stretch>
                  <a:fillRect/>
                </a:stretch>
              </p:blipFill>
              <p:spPr bwMode="auto">
                <a:xfrm>
                  <a:off x="960" y="2544"/>
                  <a:ext cx="480" cy="336"/>
                </a:xfrm>
                <a:prstGeom prst="rect">
                  <a:avLst/>
                </a:prstGeom>
                <a:noFill/>
                <a:ln w="9525">
                  <a:noFill/>
                  <a:miter lim="800000"/>
                  <a:headEnd/>
                  <a:tailEnd/>
                </a:ln>
              </p:spPr>
            </p:pic>
          </p:grpSp>
        </p:grpSp>
        <p:grpSp>
          <p:nvGrpSpPr>
            <p:cNvPr id="61447" name="Group 17"/>
            <p:cNvGrpSpPr>
              <a:grpSpLocks/>
            </p:cNvGrpSpPr>
            <p:nvPr/>
          </p:nvGrpSpPr>
          <p:grpSpPr bwMode="auto">
            <a:xfrm>
              <a:off x="3216" y="2160"/>
              <a:ext cx="2112" cy="768"/>
              <a:chOff x="3648" y="2352"/>
              <a:chExt cx="2112" cy="768"/>
            </a:xfrm>
          </p:grpSpPr>
          <p:pic>
            <p:nvPicPr>
              <p:cNvPr id="61450" name="Picture 18" descr="Factory 03"/>
              <p:cNvPicPr>
                <a:picLocks noChangeAspect="1" noChangeArrowheads="1"/>
              </p:cNvPicPr>
              <p:nvPr/>
            </p:nvPicPr>
            <p:blipFill>
              <a:blip r:embed="rId8" cstate="print"/>
              <a:srcRect/>
              <a:stretch>
                <a:fillRect/>
              </a:stretch>
            </p:blipFill>
            <p:spPr bwMode="auto">
              <a:xfrm>
                <a:off x="5184" y="2592"/>
                <a:ext cx="576" cy="336"/>
              </a:xfrm>
              <a:prstGeom prst="rect">
                <a:avLst/>
              </a:prstGeom>
              <a:noFill/>
              <a:ln w="9525">
                <a:noFill/>
                <a:miter lim="800000"/>
                <a:headEnd/>
                <a:tailEnd/>
              </a:ln>
            </p:spPr>
          </p:pic>
          <p:grpSp>
            <p:nvGrpSpPr>
              <p:cNvPr id="61451" name="Group 19"/>
              <p:cNvGrpSpPr>
                <a:grpSpLocks/>
              </p:cNvGrpSpPr>
              <p:nvPr/>
            </p:nvGrpSpPr>
            <p:grpSpPr bwMode="auto">
              <a:xfrm>
                <a:off x="3744" y="2832"/>
                <a:ext cx="288" cy="288"/>
                <a:chOff x="4272" y="864"/>
                <a:chExt cx="672" cy="720"/>
              </a:xfrm>
            </p:grpSpPr>
            <p:pic>
              <p:nvPicPr>
                <p:cNvPr id="61455" name="Picture 20"/>
                <p:cNvPicPr>
                  <a:picLocks noChangeAspect="1" noChangeArrowheads="1"/>
                </p:cNvPicPr>
                <p:nvPr/>
              </p:nvPicPr>
              <p:blipFill>
                <a:blip r:embed="rId9" cstate="print"/>
                <a:srcRect/>
                <a:stretch>
                  <a:fillRect/>
                </a:stretch>
              </p:blipFill>
              <p:spPr bwMode="auto">
                <a:xfrm>
                  <a:off x="4272" y="864"/>
                  <a:ext cx="564" cy="576"/>
                </a:xfrm>
                <a:prstGeom prst="rect">
                  <a:avLst/>
                </a:prstGeom>
                <a:noFill/>
                <a:ln w="9525">
                  <a:noFill/>
                  <a:miter lim="800000"/>
                  <a:headEnd/>
                  <a:tailEnd/>
                </a:ln>
              </p:spPr>
            </p:pic>
            <p:sp>
              <p:nvSpPr>
                <p:cNvPr id="61456" name="Line 21"/>
                <p:cNvSpPr>
                  <a:spLocks noChangeShapeType="1"/>
                </p:cNvSpPr>
                <p:nvPr/>
              </p:nvSpPr>
              <p:spPr bwMode="auto">
                <a:xfrm flipH="1">
                  <a:off x="4320" y="1440"/>
                  <a:ext cx="624" cy="0"/>
                </a:xfrm>
                <a:prstGeom prst="line">
                  <a:avLst/>
                </a:prstGeom>
                <a:noFill/>
                <a:ln w="9525">
                  <a:solidFill>
                    <a:schemeClr val="tx1"/>
                  </a:solidFill>
                  <a:round/>
                  <a:headEnd/>
                  <a:tailEnd/>
                </a:ln>
              </p:spPr>
              <p:txBody>
                <a:bodyPr/>
                <a:lstStyle/>
                <a:p>
                  <a:endParaRPr lang="en-US" sz="1400"/>
                </a:p>
              </p:txBody>
            </p:sp>
            <p:sp>
              <p:nvSpPr>
                <p:cNvPr id="61457" name="Line 22"/>
                <p:cNvSpPr>
                  <a:spLocks noChangeShapeType="1"/>
                </p:cNvSpPr>
                <p:nvPr/>
              </p:nvSpPr>
              <p:spPr bwMode="auto">
                <a:xfrm>
                  <a:off x="4320" y="1440"/>
                  <a:ext cx="0" cy="144"/>
                </a:xfrm>
                <a:prstGeom prst="line">
                  <a:avLst/>
                </a:prstGeom>
                <a:noFill/>
                <a:ln w="9525">
                  <a:solidFill>
                    <a:schemeClr val="tx1"/>
                  </a:solidFill>
                  <a:round/>
                  <a:headEnd/>
                  <a:tailEnd/>
                </a:ln>
              </p:spPr>
              <p:txBody>
                <a:bodyPr/>
                <a:lstStyle/>
                <a:p>
                  <a:endParaRPr lang="en-US" sz="1400"/>
                </a:p>
              </p:txBody>
            </p:sp>
          </p:grpSp>
          <p:pic>
            <p:nvPicPr>
              <p:cNvPr id="61452" name="Picture 23" descr="Airport 2"/>
              <p:cNvPicPr>
                <a:picLocks noChangeAspect="1" noChangeArrowheads="1"/>
              </p:cNvPicPr>
              <p:nvPr/>
            </p:nvPicPr>
            <p:blipFill>
              <a:blip r:embed="rId10" cstate="print"/>
              <a:srcRect/>
              <a:stretch>
                <a:fillRect/>
              </a:stretch>
            </p:blipFill>
            <p:spPr bwMode="auto">
              <a:xfrm>
                <a:off x="3648" y="2352"/>
                <a:ext cx="432" cy="240"/>
              </a:xfrm>
              <a:prstGeom prst="rect">
                <a:avLst/>
              </a:prstGeom>
              <a:noFill/>
              <a:ln w="9525">
                <a:noFill/>
                <a:miter lim="800000"/>
                <a:headEnd/>
                <a:tailEnd/>
              </a:ln>
            </p:spPr>
          </p:pic>
          <p:pic>
            <p:nvPicPr>
              <p:cNvPr id="61453" name="Picture 24" descr="Semi 20"/>
              <p:cNvPicPr>
                <a:picLocks noChangeAspect="1" noChangeArrowheads="1"/>
              </p:cNvPicPr>
              <p:nvPr/>
            </p:nvPicPr>
            <p:blipFill>
              <a:blip r:embed="rId6" cstate="print"/>
              <a:srcRect/>
              <a:stretch>
                <a:fillRect/>
              </a:stretch>
            </p:blipFill>
            <p:spPr bwMode="auto">
              <a:xfrm>
                <a:off x="4704" y="2688"/>
                <a:ext cx="384" cy="192"/>
              </a:xfrm>
              <a:prstGeom prst="rect">
                <a:avLst/>
              </a:prstGeom>
              <a:noFill/>
              <a:ln w="9525">
                <a:noFill/>
                <a:miter lim="800000"/>
                <a:headEnd/>
                <a:tailEnd/>
              </a:ln>
            </p:spPr>
          </p:pic>
          <p:pic>
            <p:nvPicPr>
              <p:cNvPr id="61454" name="Picture 25" descr="Customs"/>
              <p:cNvPicPr>
                <a:picLocks noChangeAspect="1" noChangeArrowheads="1"/>
              </p:cNvPicPr>
              <p:nvPr/>
            </p:nvPicPr>
            <p:blipFill>
              <a:blip r:embed="rId11" cstate="print"/>
              <a:srcRect/>
              <a:stretch>
                <a:fillRect/>
              </a:stretch>
            </p:blipFill>
            <p:spPr bwMode="auto">
              <a:xfrm>
                <a:off x="4224" y="2640"/>
                <a:ext cx="320" cy="288"/>
              </a:xfrm>
              <a:prstGeom prst="rect">
                <a:avLst/>
              </a:prstGeom>
              <a:noFill/>
              <a:ln w="9525">
                <a:noFill/>
                <a:miter lim="800000"/>
                <a:headEnd/>
                <a:tailEnd/>
              </a:ln>
            </p:spPr>
          </p:pic>
        </p:grpSp>
        <p:sp>
          <p:nvSpPr>
            <p:cNvPr id="61448" name="Text Box 26"/>
            <p:cNvSpPr txBox="1">
              <a:spLocks noChangeArrowheads="1"/>
            </p:cNvSpPr>
            <p:nvPr/>
          </p:nvSpPr>
          <p:spPr bwMode="auto">
            <a:xfrm>
              <a:off x="2688" y="1584"/>
              <a:ext cx="2921" cy="465"/>
            </a:xfrm>
            <a:prstGeom prst="rect">
              <a:avLst/>
            </a:prstGeom>
            <a:noFill/>
            <a:ln w="9525">
              <a:noFill/>
              <a:miter lim="800000"/>
              <a:headEnd/>
              <a:tailEnd/>
            </a:ln>
          </p:spPr>
          <p:txBody>
            <a:bodyPr wrap="none">
              <a:spAutoFit/>
            </a:bodyPr>
            <a:lstStyle/>
            <a:p>
              <a:r>
                <a:rPr lang="en-US" sz="1400" dirty="0">
                  <a:latin typeface="+mn-lt"/>
                </a:rPr>
                <a:t>Seller is responsible for risk of loss or damage and</a:t>
              </a:r>
            </a:p>
            <a:p>
              <a:r>
                <a:rPr lang="en-US" sz="1400" dirty="0">
                  <a:latin typeface="+mn-lt"/>
                </a:rPr>
                <a:t>transportation up to named place at destination, but is not</a:t>
              </a:r>
            </a:p>
            <a:p>
              <a:r>
                <a:rPr lang="en-US" sz="1400" dirty="0">
                  <a:latin typeface="+mn-lt"/>
                </a:rPr>
                <a:t>responsible for off-loading, customs clearance, duties or taxes</a:t>
              </a:r>
            </a:p>
          </p:txBody>
        </p:sp>
        <p:sp>
          <p:nvSpPr>
            <p:cNvPr id="61449" name="Text Box 27"/>
            <p:cNvSpPr txBox="1">
              <a:spLocks noChangeArrowheads="1"/>
            </p:cNvSpPr>
            <p:nvPr/>
          </p:nvSpPr>
          <p:spPr bwMode="auto">
            <a:xfrm>
              <a:off x="480" y="2832"/>
              <a:ext cx="544" cy="233"/>
            </a:xfrm>
            <a:prstGeom prst="rect">
              <a:avLst/>
            </a:prstGeom>
            <a:noFill/>
            <a:ln w="9525">
              <a:noFill/>
              <a:miter lim="800000"/>
              <a:headEnd/>
              <a:tailEnd/>
            </a:ln>
          </p:spPr>
          <p:txBody>
            <a:bodyPr wrap="none">
              <a:spAutoFit/>
            </a:bodyPr>
            <a:lstStyle/>
            <a:p>
              <a:r>
                <a:rPr lang="en-US" b="1" dirty="0">
                  <a:latin typeface="+mn-lt"/>
                </a:rPr>
                <a:t>Origin</a:t>
              </a:r>
            </a:p>
          </p:txBody>
        </p:sp>
      </p:grpSp>
    </p:spTree>
    <p:extLst>
      <p:ext uri="{BB962C8B-B14F-4D97-AF65-F5344CB8AC3E}">
        <p14:creationId xmlns:p14="http://schemas.microsoft.com/office/powerpoint/2010/main" val="31194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5975"/>
            <a:ext cx="7772400" cy="1470025"/>
          </a:xfrm>
        </p:spPr>
        <p:txBody>
          <a:bodyPr>
            <a:normAutofit fontScale="90000"/>
          </a:bodyPr>
          <a:lstStyle/>
          <a:p>
            <a:r>
              <a:rPr lang="en-US" sz="3600" dirty="0" smtClean="0">
                <a:latin typeface="Times New Roman" pitchFamily="18" charset="0"/>
                <a:cs typeface="Times New Roman" pitchFamily="18" charset="0"/>
              </a:rPr>
              <a:t>Understanding Export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Letters of Credit</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191B047-69F3-4964-A301-5E0E71475040}" type="slidenum">
              <a:rPr lang="en-US" smtClean="0"/>
              <a:pPr/>
              <a:t>35</a:t>
            </a:fld>
            <a:endParaRPr lang="en-US" dirty="0"/>
          </a:p>
        </p:txBody>
      </p:sp>
      <p:pic>
        <p:nvPicPr>
          <p:cNvPr id="4" name="Picture 2" descr="I:\SlidePictures\girlwithmanybooksvert.jpg"/>
          <p:cNvPicPr>
            <a:picLocks noChangeAspect="1" noChangeArrowheads="1"/>
          </p:cNvPicPr>
          <p:nvPr/>
        </p:nvPicPr>
        <p:blipFill>
          <a:blip r:embed="rId3" cstate="print"/>
          <a:srcRect/>
          <a:stretch>
            <a:fillRect/>
          </a:stretch>
        </p:blipFill>
        <p:spPr bwMode="auto">
          <a:xfrm>
            <a:off x="3759081" y="2362200"/>
            <a:ext cx="1803519" cy="2216164"/>
          </a:xfrm>
          <a:prstGeom prst="rect">
            <a:avLst/>
          </a:prstGeom>
          <a:noFill/>
        </p:spPr>
      </p:pic>
    </p:spTree>
    <p:extLst>
      <p:ext uri="{BB962C8B-B14F-4D97-AF65-F5344CB8AC3E}">
        <p14:creationId xmlns:p14="http://schemas.microsoft.com/office/powerpoint/2010/main" val="608563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1028700" y="228600"/>
            <a:ext cx="7124700" cy="914400"/>
          </a:xfrm>
        </p:spPr>
        <p:txBody>
          <a:bodyPr>
            <a:noAutofit/>
          </a:bodyPr>
          <a:lstStyle/>
          <a:p>
            <a:r>
              <a:rPr lang="en-US" sz="2800" dirty="0" smtClean="0">
                <a:latin typeface="Times New Roman" pitchFamily="18" charset="0"/>
                <a:cs typeface="Times New Roman" pitchFamily="18" charset="0"/>
              </a:rPr>
              <a:t>Documentary Credits</a:t>
            </a:r>
            <a:br>
              <a:rPr lang="en-US" sz="2800" dirty="0" smtClean="0">
                <a:latin typeface="Times New Roman" pitchFamily="18" charset="0"/>
                <a:cs typeface="Times New Roman" pitchFamily="18" charset="0"/>
              </a:rPr>
            </a:b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Letters of Credit)</a:t>
            </a:r>
          </a:p>
        </p:txBody>
      </p:sp>
      <p:sp>
        <p:nvSpPr>
          <p:cNvPr id="113667" name="Content Placeholder 2"/>
          <p:cNvSpPr>
            <a:spLocks noGrp="1"/>
          </p:cNvSpPr>
          <p:nvPr>
            <p:ph sz="half" idx="1"/>
          </p:nvPr>
        </p:nvSpPr>
        <p:spPr>
          <a:xfrm>
            <a:off x="914400" y="1295400"/>
            <a:ext cx="4038600" cy="4525963"/>
          </a:xfrm>
        </p:spPr>
        <p:txBody>
          <a:bodyPr>
            <a:normAutofit/>
          </a:bodyPr>
          <a:lstStyle/>
          <a:p>
            <a:pPr lvl="0"/>
            <a:r>
              <a:rPr lang="en-US" sz="1800" dirty="0">
                <a:solidFill>
                  <a:prstClr val="black"/>
                </a:solidFill>
                <a:latin typeface="Times New Roman" pitchFamily="18" charset="0"/>
                <a:cs typeface="Times New Roman" pitchFamily="18" charset="0"/>
              </a:rPr>
              <a:t>In essence, a letter of credit is used to replace the creditworthiness (or lack thereof) of an international buyer with that of a bank</a:t>
            </a:r>
          </a:p>
          <a:p>
            <a:pPr lvl="1"/>
            <a:r>
              <a:rPr lang="en-US" sz="1600" dirty="0">
                <a:solidFill>
                  <a:prstClr val="black"/>
                </a:solidFill>
                <a:latin typeface="Times New Roman" pitchFamily="18" charset="0"/>
                <a:cs typeface="Times New Roman" pitchFamily="18" charset="0"/>
              </a:rPr>
              <a:t>A bank undertakes to pay the seller </a:t>
            </a:r>
            <a:r>
              <a:rPr lang="en-US" sz="1600" dirty="0" smtClean="0">
                <a:solidFill>
                  <a:prstClr val="black"/>
                </a:solidFill>
                <a:latin typeface="Times New Roman" pitchFamily="18" charset="0"/>
                <a:cs typeface="Times New Roman" pitchFamily="18" charset="0"/>
              </a:rPr>
              <a:t>based on performance</a:t>
            </a:r>
            <a:endParaRPr lang="en-US" sz="1600" dirty="0">
              <a:solidFill>
                <a:prstClr val="black"/>
              </a:solidFill>
              <a:latin typeface="Times New Roman" pitchFamily="18" charset="0"/>
              <a:cs typeface="Times New Roman" pitchFamily="18" charset="0"/>
            </a:endParaRPr>
          </a:p>
          <a:p>
            <a:pPr lvl="1"/>
            <a:r>
              <a:rPr lang="en-US" sz="1600" dirty="0">
                <a:solidFill>
                  <a:prstClr val="black"/>
                </a:solidFill>
                <a:latin typeface="Times New Roman" pitchFamily="18" charset="0"/>
                <a:cs typeface="Times New Roman" pitchFamily="18" charset="0"/>
              </a:rPr>
              <a:t>Not a guarantee of payment, but rather a </a:t>
            </a:r>
            <a:r>
              <a:rPr lang="en-US" sz="1600" dirty="0" smtClean="0">
                <a:solidFill>
                  <a:prstClr val="black"/>
                </a:solidFill>
                <a:latin typeface="Times New Roman" pitchFamily="18" charset="0"/>
                <a:cs typeface="Times New Roman" pitchFamily="18" charset="0"/>
              </a:rPr>
              <a:t>promise of payment based </a:t>
            </a:r>
            <a:r>
              <a:rPr lang="en-US" sz="1600" dirty="0">
                <a:solidFill>
                  <a:prstClr val="black"/>
                </a:solidFill>
                <a:latin typeface="Times New Roman" pitchFamily="18" charset="0"/>
                <a:cs typeface="Times New Roman" pitchFamily="18" charset="0"/>
              </a:rPr>
              <a:t>on </a:t>
            </a:r>
            <a:r>
              <a:rPr lang="en-US" sz="1600" dirty="0" smtClean="0">
                <a:solidFill>
                  <a:prstClr val="black"/>
                </a:solidFill>
                <a:latin typeface="Times New Roman" pitchFamily="18" charset="0"/>
                <a:cs typeface="Times New Roman" pitchFamily="18" charset="0"/>
              </a:rPr>
              <a:t>performance (documents-driven)</a:t>
            </a:r>
            <a:endParaRPr lang="en-US" sz="1600" dirty="0">
              <a:solidFill>
                <a:prstClr val="black"/>
              </a:solidFill>
              <a:latin typeface="Times New Roman" pitchFamily="18" charset="0"/>
              <a:cs typeface="Times New Roman" pitchFamily="18" charset="0"/>
            </a:endParaRPr>
          </a:p>
          <a:p>
            <a:pPr lvl="0"/>
            <a:r>
              <a:rPr lang="en-US" sz="1900" dirty="0" smtClean="0">
                <a:solidFill>
                  <a:prstClr val="black"/>
                </a:solidFill>
                <a:latin typeface="Times New Roman" pitchFamily="18" charset="0"/>
                <a:cs typeface="Times New Roman" pitchFamily="18" charset="0"/>
              </a:rPr>
              <a:t>There </a:t>
            </a:r>
            <a:r>
              <a:rPr lang="en-US" sz="1900" dirty="0">
                <a:solidFill>
                  <a:prstClr val="black"/>
                </a:solidFill>
                <a:latin typeface="Times New Roman" pitchFamily="18" charset="0"/>
                <a:cs typeface="Times New Roman" pitchFamily="18" charset="0"/>
              </a:rPr>
              <a:t>are several different types of letters of credit</a:t>
            </a:r>
          </a:p>
          <a:p>
            <a:r>
              <a:rPr lang="en-US" sz="1900" b="0" dirty="0" smtClean="0">
                <a:latin typeface="Times New Roman" pitchFamily="18" charset="0"/>
                <a:cs typeface="Times New Roman" pitchFamily="18" charset="0"/>
              </a:rPr>
              <a:t>In all instances, bank(s) charge a series of fees for engagin</a:t>
            </a:r>
            <a:r>
              <a:rPr lang="en-US" sz="1900" dirty="0" smtClean="0">
                <a:latin typeface="Times New Roman" pitchFamily="18" charset="0"/>
                <a:cs typeface="Times New Roman" pitchFamily="18" charset="0"/>
              </a:rPr>
              <a:t>g in an L/C transaction</a:t>
            </a:r>
            <a:endParaRPr lang="en-US" sz="1900" b="0" dirty="0" smtClean="0">
              <a:latin typeface="Times New Roman" pitchFamily="18" charset="0"/>
              <a:cs typeface="Times New Roman" pitchFamily="18" charset="0"/>
            </a:endParaRPr>
          </a:p>
        </p:txBody>
      </p:sp>
      <p:pic>
        <p:nvPicPr>
          <p:cNvPr id="4099" name="Picture 3" descr="I:\SlidePictures\FinePrint.jpg"/>
          <p:cNvPicPr>
            <a:picLocks noGrp="1" noChangeAspect="1" noChangeArrowheads="1"/>
          </p:cNvPicPr>
          <p:nvPr>
            <p:ph sz="half" idx="2"/>
          </p:nvPr>
        </p:nvPicPr>
        <p:blipFill>
          <a:blip r:embed="rId3" cstate="print"/>
          <a:srcRect/>
          <a:stretch>
            <a:fillRect/>
          </a:stretch>
        </p:blipFill>
        <p:spPr bwMode="auto">
          <a:xfrm>
            <a:off x="6075045" y="1920146"/>
            <a:ext cx="1773555" cy="1889854"/>
          </a:xfrm>
          <a:prstGeom prst="rect">
            <a:avLst/>
          </a:prstGeom>
          <a:noFill/>
        </p:spPr>
      </p:pic>
      <p:sp>
        <p:nvSpPr>
          <p:cNvPr id="2" name="Slide Number Placeholder 1"/>
          <p:cNvSpPr>
            <a:spLocks noGrp="1"/>
          </p:cNvSpPr>
          <p:nvPr>
            <p:ph type="sldNum" sz="quarter" idx="12"/>
          </p:nvPr>
        </p:nvSpPr>
        <p:spPr/>
        <p:txBody>
          <a:bodyPr/>
          <a:lstStyle/>
          <a:p>
            <a:fld id="{3191B047-69F3-4964-A301-5E0E71475040}" type="slidenum">
              <a:rPr lang="en-US" smtClean="0"/>
              <a:pPr/>
              <a:t>36</a:t>
            </a:fld>
            <a:endParaRPr lang="en-US" dirty="0"/>
          </a:p>
        </p:txBody>
      </p:sp>
    </p:spTree>
    <p:extLst>
      <p:ext uri="{BB962C8B-B14F-4D97-AF65-F5344CB8AC3E}">
        <p14:creationId xmlns:p14="http://schemas.microsoft.com/office/powerpoint/2010/main" val="3356519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1028700" y="228600"/>
            <a:ext cx="7124700" cy="914400"/>
          </a:xfrm>
        </p:spPr>
        <p:txBody>
          <a:bodyPr>
            <a:noAutofit/>
          </a:bodyPr>
          <a:lstStyle/>
          <a:p>
            <a:r>
              <a:rPr lang="en-US" sz="2800" dirty="0" smtClean="0">
                <a:latin typeface="Times New Roman" pitchFamily="18" charset="0"/>
                <a:cs typeface="Times New Roman" pitchFamily="18" charset="0"/>
              </a:rPr>
              <a:t>Documentary Credits</a:t>
            </a:r>
            <a:br>
              <a:rPr lang="en-US" sz="2800" dirty="0" smtClean="0">
                <a:latin typeface="Times New Roman" pitchFamily="18" charset="0"/>
                <a:cs typeface="Times New Roman" pitchFamily="18" charset="0"/>
              </a:rPr>
            </a:b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Letters of Credit)</a:t>
            </a:r>
          </a:p>
        </p:txBody>
      </p:sp>
      <p:sp>
        <p:nvSpPr>
          <p:cNvPr id="113667" name="Content Placeholder 2"/>
          <p:cNvSpPr>
            <a:spLocks noGrp="1"/>
          </p:cNvSpPr>
          <p:nvPr>
            <p:ph sz="half" idx="1"/>
          </p:nvPr>
        </p:nvSpPr>
        <p:spPr>
          <a:xfrm>
            <a:off x="914400" y="1341437"/>
            <a:ext cx="4038600" cy="4525963"/>
          </a:xfrm>
        </p:spPr>
        <p:txBody>
          <a:bodyPr>
            <a:normAutofit/>
          </a:bodyPr>
          <a:lstStyle/>
          <a:p>
            <a:r>
              <a:rPr lang="en-US" sz="1800" b="1" dirty="0" smtClean="0">
                <a:latin typeface="Times New Roman" pitchFamily="18" charset="0"/>
                <a:cs typeface="Times New Roman" pitchFamily="18" charset="0"/>
              </a:rPr>
              <a:t>IMPORTANT: </a:t>
            </a:r>
            <a:r>
              <a:rPr lang="en-US" sz="1800" b="0" dirty="0" smtClean="0">
                <a:latin typeface="Times New Roman" pitchFamily="18" charset="0"/>
                <a:cs typeface="Times New Roman" pitchFamily="18" charset="0"/>
              </a:rPr>
              <a:t>Payment of the L/C is 100% dependent on the seller’s (exporter’s) timely presentation of Complete, Correct and Consistent documents to the bank (The “Three C’s of Documentation”)</a:t>
            </a:r>
          </a:p>
          <a:p>
            <a:pPr lvl="1"/>
            <a:r>
              <a:rPr lang="en-US" sz="1600" dirty="0" smtClean="0">
                <a:latin typeface="Times New Roman" pitchFamily="18" charset="0"/>
                <a:cs typeface="Times New Roman" pitchFamily="18" charset="0"/>
              </a:rPr>
              <a:t>The true meaning of “performance” under an L/C is related to documentation</a:t>
            </a:r>
          </a:p>
          <a:p>
            <a:pPr lvl="1"/>
            <a:r>
              <a:rPr lang="en-US" sz="1600" b="0" dirty="0" smtClean="0">
                <a:latin typeface="Times New Roman" pitchFamily="18" charset="0"/>
                <a:cs typeface="Times New Roman" pitchFamily="18" charset="0"/>
              </a:rPr>
              <a:t>Banks do not concern themselves with the physical movement of goods</a:t>
            </a:r>
            <a:endParaRPr lang="en-US" sz="1900" b="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L/C transactions are governed by the Uniform Customs &amp; Practice for Documentary Credits (UCP 600)</a:t>
            </a:r>
            <a:endParaRPr lang="en-US" sz="1800" b="0" dirty="0" smtClean="0">
              <a:latin typeface="Times New Roman" pitchFamily="18" charset="0"/>
              <a:cs typeface="Times New Roman" pitchFamily="18" charset="0"/>
            </a:endParaRPr>
          </a:p>
        </p:txBody>
      </p:sp>
      <p:pic>
        <p:nvPicPr>
          <p:cNvPr id="4099" name="Picture 3" descr="I:\SlidePictures\FinePrint.jpg"/>
          <p:cNvPicPr>
            <a:picLocks noGrp="1" noChangeAspect="1" noChangeArrowheads="1"/>
          </p:cNvPicPr>
          <p:nvPr>
            <p:ph sz="half" idx="2"/>
          </p:nvPr>
        </p:nvPicPr>
        <p:blipFill>
          <a:blip r:embed="rId3" cstate="print"/>
          <a:srcRect/>
          <a:stretch>
            <a:fillRect/>
          </a:stretch>
        </p:blipFill>
        <p:spPr bwMode="auto">
          <a:xfrm>
            <a:off x="6075045" y="1920146"/>
            <a:ext cx="1773555" cy="1889854"/>
          </a:xfrm>
          <a:prstGeom prst="rect">
            <a:avLst/>
          </a:prstGeom>
          <a:noFill/>
        </p:spPr>
      </p:pic>
      <p:sp>
        <p:nvSpPr>
          <p:cNvPr id="2" name="Slide Number Placeholder 1"/>
          <p:cNvSpPr>
            <a:spLocks noGrp="1"/>
          </p:cNvSpPr>
          <p:nvPr>
            <p:ph type="sldNum" sz="quarter" idx="12"/>
          </p:nvPr>
        </p:nvSpPr>
        <p:spPr/>
        <p:txBody>
          <a:bodyPr/>
          <a:lstStyle/>
          <a:p>
            <a:fld id="{3191B047-69F3-4964-A301-5E0E71475040}" type="slidenum">
              <a:rPr lang="en-US" smtClean="0"/>
              <a:pPr/>
              <a:t>37</a:t>
            </a:fld>
            <a:endParaRPr lang="en-US" dirty="0"/>
          </a:p>
        </p:txBody>
      </p:sp>
    </p:spTree>
    <p:extLst>
      <p:ext uri="{BB962C8B-B14F-4D97-AF65-F5344CB8AC3E}">
        <p14:creationId xmlns:p14="http://schemas.microsoft.com/office/powerpoint/2010/main" val="11364258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152400"/>
            <a:ext cx="8229600" cy="1143000"/>
          </a:xfrm>
        </p:spPr>
        <p:txBody>
          <a:bodyPr>
            <a:normAutofit fontScale="90000"/>
          </a:bodyPr>
          <a:lstStyle/>
          <a:p>
            <a:r>
              <a:rPr lang="en-US" sz="2800" dirty="0" smtClean="0">
                <a:latin typeface="Times New Roman" pitchFamily="18" charset="0"/>
                <a:cs typeface="Times New Roman" pitchFamily="18" charset="0"/>
              </a:rPr>
              <a:t>Important Terminology &amp; Definitions: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Letters of Credit</a:t>
            </a:r>
            <a:br>
              <a:rPr lang="en-US" sz="2800" dirty="0" smtClean="0">
                <a:latin typeface="Times New Roman" pitchFamily="18" charset="0"/>
                <a:cs typeface="Times New Roman" pitchFamily="18" charset="0"/>
              </a:rPr>
            </a:br>
            <a:endParaRPr lang="en-US" sz="2800" dirty="0" smtClean="0">
              <a:latin typeface="Times New Roman" pitchFamily="18" charset="0"/>
              <a:cs typeface="Times New Roman" pitchFamily="18" charset="0"/>
            </a:endParaRPr>
          </a:p>
        </p:txBody>
      </p:sp>
      <p:sp>
        <p:nvSpPr>
          <p:cNvPr id="113667" name="Content Placeholder 2"/>
          <p:cNvSpPr>
            <a:spLocks noGrp="1"/>
          </p:cNvSpPr>
          <p:nvPr>
            <p:ph sz="half" idx="1"/>
          </p:nvPr>
        </p:nvSpPr>
        <p:spPr>
          <a:xfrm>
            <a:off x="685800" y="1189037"/>
            <a:ext cx="4038600" cy="4525963"/>
          </a:xfrm>
        </p:spPr>
        <p:txBody>
          <a:bodyPr>
            <a:noAutofit/>
          </a:bodyPr>
          <a:lstStyle/>
          <a:p>
            <a:r>
              <a:rPr lang="en-US" sz="1800" b="1" dirty="0" smtClean="0">
                <a:latin typeface="Times New Roman" pitchFamily="18" charset="0"/>
                <a:cs typeface="Times New Roman" pitchFamily="18" charset="0"/>
              </a:rPr>
              <a:t>Applicant</a:t>
            </a:r>
            <a:r>
              <a:rPr lang="en-US" sz="1800" dirty="0" smtClean="0">
                <a:latin typeface="Times New Roman" pitchFamily="18" charset="0"/>
                <a:cs typeface="Times New Roman" pitchFamily="18" charset="0"/>
              </a:rPr>
              <a:t>: The buyer or the party who requests a letter of credit to be issued</a:t>
            </a:r>
          </a:p>
          <a:p>
            <a:r>
              <a:rPr lang="en-US" sz="1800" b="1" dirty="0" smtClean="0">
                <a:latin typeface="Times New Roman" pitchFamily="18" charset="0"/>
                <a:cs typeface="Times New Roman" pitchFamily="18" charset="0"/>
              </a:rPr>
              <a:t>Beneficiary</a:t>
            </a:r>
            <a:r>
              <a:rPr lang="en-US" sz="1800" dirty="0" smtClean="0">
                <a:latin typeface="Times New Roman" pitchFamily="18" charset="0"/>
                <a:cs typeface="Times New Roman" pitchFamily="18" charset="0"/>
              </a:rPr>
              <a:t>: The seller or the party to whom the letter of credit is payable</a:t>
            </a:r>
          </a:p>
          <a:p>
            <a:r>
              <a:rPr lang="en-US" sz="1800" b="1" dirty="0" smtClean="0">
                <a:latin typeface="Times New Roman" pitchFamily="18" charset="0"/>
                <a:cs typeface="Times New Roman" pitchFamily="18" charset="0"/>
              </a:rPr>
              <a:t>Issuing Bank</a:t>
            </a:r>
            <a:r>
              <a:rPr lang="en-US" sz="1800" dirty="0" smtClean="0">
                <a:latin typeface="Times New Roman" pitchFamily="18" charset="0"/>
                <a:cs typeface="Times New Roman" pitchFamily="18" charset="0"/>
              </a:rPr>
              <a:t>: The bank which opens a letter of credit on behalf of the applicant</a:t>
            </a:r>
          </a:p>
          <a:p>
            <a:r>
              <a:rPr lang="en-US" sz="1800" b="1" dirty="0" smtClean="0">
                <a:latin typeface="Times New Roman" pitchFamily="18" charset="0"/>
                <a:cs typeface="Times New Roman" pitchFamily="18" charset="0"/>
              </a:rPr>
              <a:t>Advising Bank: </a:t>
            </a:r>
            <a:r>
              <a:rPr lang="en-US" sz="1800" dirty="0" smtClean="0">
                <a:latin typeface="Times New Roman" pitchFamily="18" charset="0"/>
                <a:cs typeface="Times New Roman" pitchFamily="18" charset="0"/>
              </a:rPr>
              <a:t>A branch or correspondent bank in the country of the beneficiary</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that “advises” of the issuance of an L/C, without engagement</a:t>
            </a:r>
          </a:p>
          <a:p>
            <a:r>
              <a:rPr lang="en-US" sz="1800" b="1" dirty="0" smtClean="0">
                <a:latin typeface="Times New Roman" pitchFamily="18" charset="0"/>
                <a:cs typeface="Times New Roman" pitchFamily="18" charset="0"/>
              </a:rPr>
              <a:t>Confirming Bank</a:t>
            </a:r>
            <a:r>
              <a:rPr lang="en-US" sz="1800" dirty="0" smtClean="0">
                <a:latin typeface="Times New Roman" pitchFamily="18" charset="0"/>
                <a:cs typeface="Times New Roman" pitchFamily="18" charset="0"/>
              </a:rPr>
              <a:t>: Normally in the country of the seller, a bank that undertakes to pay contingent upon presentation of stipulated documents (performance)</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b="0" dirty="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191B047-69F3-4964-A301-5E0E71475040}" type="slidenum">
              <a:rPr lang="en-US" smtClean="0"/>
              <a:pPr/>
              <a:t>38</a:t>
            </a:fld>
            <a:endParaRPr lang="en-US" dirty="0"/>
          </a:p>
        </p:txBody>
      </p:sp>
      <p:sp>
        <p:nvSpPr>
          <p:cNvPr id="7" name="Content Placeholder 4"/>
          <p:cNvSpPr>
            <a:spLocks noGrp="1"/>
          </p:cNvSpPr>
          <p:nvPr>
            <p:ph sz="half" idx="2"/>
          </p:nvPr>
        </p:nvSpPr>
        <p:spPr>
          <a:xfrm>
            <a:off x="4648200" y="1189037"/>
            <a:ext cx="4038600" cy="4525963"/>
          </a:xfrm>
        </p:spPr>
        <p:txBody>
          <a:bodyPr>
            <a:noAutofit/>
          </a:bodyPr>
          <a:lstStyle/>
          <a:p>
            <a:r>
              <a:rPr lang="en-US" sz="1800" b="1" dirty="0">
                <a:latin typeface="Times New Roman" pitchFamily="18" charset="0"/>
                <a:cs typeface="Times New Roman" pitchFamily="18" charset="0"/>
              </a:rPr>
              <a:t>Amendment</a:t>
            </a:r>
            <a:r>
              <a:rPr lang="en-US" sz="1800" dirty="0">
                <a:latin typeface="Times New Roman" pitchFamily="18" charset="0"/>
                <a:cs typeface="Times New Roman" pitchFamily="18" charset="0"/>
              </a:rPr>
              <a:t>: A mutually approved change, addition or deletion to the terms of an L/C after its original issuance</a:t>
            </a:r>
          </a:p>
          <a:p>
            <a:r>
              <a:rPr lang="en-US" sz="1800" b="1" dirty="0" smtClean="0">
                <a:latin typeface="Times New Roman" pitchFamily="18" charset="0"/>
                <a:cs typeface="Times New Roman" pitchFamily="18" charset="0"/>
              </a:rPr>
              <a:t>Discrepancy</a:t>
            </a:r>
            <a:r>
              <a:rPr lang="en-US" sz="1800" dirty="0">
                <a:latin typeface="Times New Roman" pitchFamily="18" charset="0"/>
                <a:cs typeface="Times New Roman" pitchFamily="18" charset="0"/>
              </a:rPr>
              <a:t>: Any error, omission or inconsistency associated with the documents stipulated by an L/C</a:t>
            </a:r>
            <a:endParaRPr lang="en-US" sz="1800" b="1" dirty="0">
              <a:latin typeface="Times New Roman" pitchFamily="18" charset="0"/>
              <a:cs typeface="Times New Roman" pitchFamily="18" charset="0"/>
            </a:endParaRPr>
          </a:p>
          <a:p>
            <a:r>
              <a:rPr lang="en-US" sz="1800" b="1" dirty="0">
                <a:latin typeface="Times New Roman" pitchFamily="18" charset="0"/>
                <a:cs typeface="Times New Roman" pitchFamily="18" charset="0"/>
              </a:rPr>
              <a:t>Sight draft</a:t>
            </a:r>
            <a:r>
              <a:rPr lang="en-US" sz="1800" dirty="0">
                <a:latin typeface="Times New Roman" pitchFamily="18" charset="0"/>
                <a:cs typeface="Times New Roman" pitchFamily="18" charset="0"/>
              </a:rPr>
              <a:t>: A “check” (bill of exchange) prepared by and payable to the beneficiary upon presentation of stipulated documents</a:t>
            </a:r>
          </a:p>
          <a:p>
            <a:r>
              <a:rPr lang="en-US" sz="1800" b="1" dirty="0" smtClean="0">
                <a:latin typeface="Times New Roman" pitchFamily="18" charset="0"/>
                <a:cs typeface="Times New Roman" pitchFamily="18" charset="0"/>
              </a:rPr>
              <a:t>Time </a:t>
            </a:r>
            <a:r>
              <a:rPr lang="en-US" sz="1800" b="1" dirty="0">
                <a:latin typeface="Times New Roman" pitchFamily="18" charset="0"/>
                <a:cs typeface="Times New Roman" pitchFamily="18" charset="0"/>
              </a:rPr>
              <a:t>Draft</a:t>
            </a:r>
            <a:r>
              <a:rPr lang="en-US" sz="1800" dirty="0">
                <a:latin typeface="Times New Roman" pitchFamily="18" charset="0"/>
                <a:cs typeface="Times New Roman" pitchFamily="18" charset="0"/>
              </a:rPr>
              <a:t>: A “check” </a:t>
            </a:r>
            <a:r>
              <a:rPr lang="en-US" sz="1800" dirty="0" smtClean="0">
                <a:latin typeface="Times New Roman" pitchFamily="18" charset="0"/>
                <a:cs typeface="Times New Roman" pitchFamily="18" charset="0"/>
              </a:rPr>
              <a:t>(bill of exchange) prepared </a:t>
            </a:r>
            <a:r>
              <a:rPr lang="en-US" sz="1800" dirty="0">
                <a:latin typeface="Times New Roman" pitchFamily="18" charset="0"/>
                <a:cs typeface="Times New Roman" pitchFamily="18" charset="0"/>
              </a:rPr>
              <a:t>by and payable to the beneficiary on a specified date beyond that of presentation of documents (30, 60, 90 days)</a:t>
            </a:r>
          </a:p>
          <a:p>
            <a:endParaRPr lang="en-US"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4163821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2800" dirty="0" smtClean="0">
                <a:latin typeface="Times New Roman" pitchFamily="18" charset="0"/>
                <a:cs typeface="Times New Roman" pitchFamily="18" charset="0"/>
              </a:rPr>
              <a:t>A Quick Look at an Export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Letter of Credit Confirmation</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063" y="914400"/>
            <a:ext cx="4986337" cy="580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3191B047-69F3-4964-A301-5E0E71475040}" type="slidenum">
              <a:rPr lang="en-US" smtClean="0"/>
              <a:pPr/>
              <a:t>39</a:t>
            </a:fld>
            <a:endParaRPr lang="en-US" dirty="0"/>
          </a:p>
        </p:txBody>
      </p:sp>
    </p:spTree>
    <p:extLst>
      <p:ext uri="{BB962C8B-B14F-4D97-AF65-F5344CB8AC3E}">
        <p14:creationId xmlns:p14="http://schemas.microsoft.com/office/powerpoint/2010/main" val="273413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90600"/>
            <a:ext cx="8229600" cy="1143000"/>
          </a:xfrm>
        </p:spPr>
        <p:txBody>
          <a:bodyPr/>
          <a:lstStyle/>
          <a:p>
            <a:pPr eaLnBrk="1" hangingPunct="1"/>
            <a:r>
              <a:rPr lang="en-US" dirty="0" smtClean="0"/>
              <a:t>The Formation of </a:t>
            </a:r>
            <a:br>
              <a:rPr lang="en-US" dirty="0" smtClean="0"/>
            </a:br>
            <a:r>
              <a:rPr lang="en-US" dirty="0" smtClean="0"/>
              <a:t>International Sales Agreements</a:t>
            </a:r>
            <a:br>
              <a:rPr lang="en-US" dirty="0" smtClean="0"/>
            </a:br>
            <a:endParaRPr lang="en-US" dirty="0" smtClean="0"/>
          </a:p>
        </p:txBody>
      </p:sp>
      <p:sp>
        <p:nvSpPr>
          <p:cNvPr id="9" name="Slide Number Placeholder 8"/>
          <p:cNvSpPr>
            <a:spLocks noGrp="1"/>
          </p:cNvSpPr>
          <p:nvPr>
            <p:ph type="sldNum" sz="quarter" idx="12"/>
          </p:nvPr>
        </p:nvSpPr>
        <p:spPr/>
        <p:txBody>
          <a:bodyPr/>
          <a:lstStyle/>
          <a:p>
            <a:pPr>
              <a:defRPr/>
            </a:pPr>
            <a:fld id="{007606E2-6F54-444E-B8B9-3108288EE39A}" type="slidenum">
              <a:rPr lang="en-US" smtClean="0"/>
              <a:pPr>
                <a:defRPr/>
              </a:pPr>
              <a:t>4</a:t>
            </a:fld>
            <a:endParaRPr lang="en-US" dirty="0"/>
          </a:p>
        </p:txBody>
      </p:sp>
      <p:pic>
        <p:nvPicPr>
          <p:cNvPr id="18436" name="Picture 4" descr="C:\Users\dannyg723\Documents\SlidePictures\diversitymeeting.jpg"/>
          <p:cNvPicPr>
            <a:picLocks noChangeAspect="1" noChangeArrowheads="1"/>
          </p:cNvPicPr>
          <p:nvPr/>
        </p:nvPicPr>
        <p:blipFill>
          <a:blip r:embed="rId3" cstate="print"/>
          <a:srcRect/>
          <a:stretch>
            <a:fillRect/>
          </a:stretch>
        </p:blipFill>
        <p:spPr bwMode="auto">
          <a:xfrm>
            <a:off x="2971800" y="2514600"/>
            <a:ext cx="3357563" cy="215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975"/>
            <a:ext cx="7772400" cy="1470025"/>
          </a:xfrm>
        </p:spPr>
        <p:txBody>
          <a:bodyPr>
            <a:normAutofit/>
          </a:bodyPr>
          <a:lstStyle/>
          <a:p>
            <a:r>
              <a:rPr lang="en-US" sz="2800" dirty="0" smtClean="0">
                <a:latin typeface="Times New Roman" pitchFamily="18" charset="0"/>
                <a:cs typeface="Times New Roman" pitchFamily="18" charset="0"/>
              </a:rPr>
              <a:t>A Quick Look at Export L/C</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785844"/>
            <a:ext cx="6048375" cy="607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3191B047-69F3-4964-A301-5E0E71475040}" type="slidenum">
              <a:rPr lang="en-US" smtClean="0"/>
              <a:pPr/>
              <a:t>40</a:t>
            </a:fld>
            <a:endParaRPr lang="en-US" dirty="0"/>
          </a:p>
        </p:txBody>
      </p:sp>
    </p:spTree>
    <p:extLst>
      <p:ext uri="{BB962C8B-B14F-4D97-AF65-F5344CB8AC3E}">
        <p14:creationId xmlns:p14="http://schemas.microsoft.com/office/powerpoint/2010/main" val="1697837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457200"/>
            <a:ext cx="8229600" cy="1143000"/>
          </a:xfrm>
        </p:spPr>
        <p:txBody>
          <a:bodyPr>
            <a:normAutofit/>
          </a:bodyPr>
          <a:lstStyle/>
          <a:p>
            <a:r>
              <a:rPr lang="en-US" sz="2800" dirty="0" smtClean="0">
                <a:latin typeface="Times New Roman" pitchFamily="18" charset="0"/>
                <a:cs typeface="Times New Roman" pitchFamily="18" charset="0"/>
              </a:rPr>
              <a:t>Basic Process for Issuing a Letter of Credit</a:t>
            </a:r>
            <a:br>
              <a:rPr lang="en-US" sz="2800" dirty="0" smtClean="0">
                <a:latin typeface="Times New Roman" pitchFamily="18" charset="0"/>
                <a:cs typeface="Times New Roman" pitchFamily="18" charset="0"/>
              </a:rPr>
            </a:br>
            <a:endParaRPr lang="en-US" sz="2800" dirty="0" smtClean="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1338263" y="1655763"/>
            <a:ext cx="6465887" cy="354488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3191B047-69F3-4964-A301-5E0E71475040}"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3155776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914400" y="152400"/>
            <a:ext cx="7124700" cy="914400"/>
          </a:xfrm>
        </p:spPr>
        <p:txBody>
          <a:bodyPr>
            <a:normAutofit fontScale="90000"/>
          </a:bodyPr>
          <a:lstStyle/>
          <a:p>
            <a:r>
              <a:rPr lang="en-US" sz="2800" dirty="0" smtClean="0">
                <a:latin typeface="Times New Roman" pitchFamily="18" charset="0"/>
                <a:cs typeface="Times New Roman" pitchFamily="18" charset="0"/>
              </a:rPr>
              <a:t>Key Elements to Be Included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In a Letter of Credit</a:t>
            </a:r>
          </a:p>
        </p:txBody>
      </p:sp>
      <p:sp>
        <p:nvSpPr>
          <p:cNvPr id="113667" name="Content Placeholder 2"/>
          <p:cNvSpPr>
            <a:spLocks noGrp="1"/>
          </p:cNvSpPr>
          <p:nvPr>
            <p:ph sz="half" idx="1"/>
          </p:nvPr>
        </p:nvSpPr>
        <p:spPr>
          <a:xfrm>
            <a:off x="914400" y="1646237"/>
            <a:ext cx="4038600" cy="4525963"/>
          </a:xfrm>
        </p:spPr>
        <p:txBody>
          <a:bodyPr>
            <a:normAutofit/>
          </a:bodyPr>
          <a:lstStyle/>
          <a:p>
            <a:r>
              <a:rPr lang="en-US" sz="1800" dirty="0" smtClean="0">
                <a:latin typeface="Times New Roman" pitchFamily="18" charset="0"/>
                <a:cs typeface="Times New Roman" pitchFamily="18" charset="0"/>
              </a:rPr>
              <a:t>Type of L/C (confirmed irrevocable)</a:t>
            </a:r>
          </a:p>
          <a:p>
            <a:r>
              <a:rPr lang="en-US" sz="1800" dirty="0" smtClean="0">
                <a:latin typeface="Times New Roman" pitchFamily="18" charset="0"/>
                <a:cs typeface="Times New Roman" pitchFamily="18" charset="0"/>
              </a:rPr>
              <a:t>L/C number</a:t>
            </a:r>
          </a:p>
          <a:p>
            <a:r>
              <a:rPr lang="en-US" sz="1800" dirty="0" smtClean="0">
                <a:latin typeface="Times New Roman" pitchFamily="18" charset="0"/>
                <a:cs typeface="Times New Roman" pitchFamily="18" charset="0"/>
              </a:rPr>
              <a:t>Name(s) of issuing, advising and confirming bank</a:t>
            </a:r>
          </a:p>
          <a:p>
            <a:r>
              <a:rPr lang="en-US" sz="1800" dirty="0" smtClean="0">
                <a:latin typeface="Times New Roman" pitchFamily="18" charset="0"/>
                <a:cs typeface="Times New Roman" pitchFamily="18" charset="0"/>
              </a:rPr>
              <a:t>Applicant/Beneficiary details</a:t>
            </a:r>
          </a:p>
          <a:p>
            <a:r>
              <a:rPr lang="en-US" sz="1800" dirty="0" smtClean="0">
                <a:latin typeface="Times New Roman" pitchFamily="18" charset="0"/>
                <a:cs typeface="Times New Roman" pitchFamily="18" charset="0"/>
              </a:rPr>
              <a:t>Description &amp; quantity of the goods</a:t>
            </a:r>
          </a:p>
          <a:p>
            <a:r>
              <a:rPr lang="en-US" sz="1800" dirty="0" smtClean="0">
                <a:latin typeface="Times New Roman" pitchFamily="18" charset="0"/>
                <a:cs typeface="Times New Roman" pitchFamily="18" charset="0"/>
              </a:rPr>
              <a:t>Amount of credit (currency)</a:t>
            </a:r>
          </a:p>
          <a:p>
            <a:r>
              <a:rPr lang="en-US" sz="1800" dirty="0" smtClean="0">
                <a:latin typeface="Times New Roman" pitchFamily="18" charset="0"/>
                <a:cs typeface="Times New Roman" pitchFamily="18" charset="0"/>
              </a:rPr>
              <a:t>Percentage of variance allowed for final credit amount (if at all)</a:t>
            </a:r>
          </a:p>
          <a:p>
            <a:pPr>
              <a:buNone/>
            </a:pP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pPr>
              <a:buNone/>
            </a:pPr>
            <a:endParaRPr lang="en-US" sz="1800" b="0" dirty="0" smtClean="0">
              <a:latin typeface="Times New Roman" pitchFamily="18" charset="0"/>
              <a:cs typeface="Times New Roman" pitchFamily="18" charset="0"/>
            </a:endParaRPr>
          </a:p>
        </p:txBody>
      </p:sp>
      <p:pic>
        <p:nvPicPr>
          <p:cNvPr id="11266" name="Picture 2" descr="I:\SlidePictures\Twowomencontract.jpg"/>
          <p:cNvPicPr>
            <a:picLocks noGrp="1" noChangeAspect="1" noChangeArrowheads="1"/>
          </p:cNvPicPr>
          <p:nvPr>
            <p:ph sz="half" idx="2"/>
          </p:nvPr>
        </p:nvPicPr>
        <p:blipFill>
          <a:blip r:embed="rId3" cstate="print"/>
          <a:srcRect/>
          <a:stretch>
            <a:fillRect/>
          </a:stretch>
        </p:blipFill>
        <p:spPr bwMode="auto">
          <a:xfrm>
            <a:off x="5867400" y="1905000"/>
            <a:ext cx="2282952" cy="1519279"/>
          </a:xfrm>
          <a:prstGeom prst="rect">
            <a:avLst/>
          </a:prstGeom>
          <a:noFill/>
        </p:spPr>
      </p:pic>
      <p:sp>
        <p:nvSpPr>
          <p:cNvPr id="2" name="Slide Number Placeholder 1"/>
          <p:cNvSpPr>
            <a:spLocks noGrp="1"/>
          </p:cNvSpPr>
          <p:nvPr>
            <p:ph type="sldNum" sz="quarter" idx="12"/>
          </p:nvPr>
        </p:nvSpPr>
        <p:spPr/>
        <p:txBody>
          <a:bodyPr/>
          <a:lstStyle/>
          <a:p>
            <a:fld id="{3191B047-69F3-4964-A301-5E0E71475040}"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32334955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914400" y="152400"/>
            <a:ext cx="7124700" cy="914400"/>
          </a:xfrm>
        </p:spPr>
        <p:txBody>
          <a:bodyPr>
            <a:normAutofit fontScale="90000"/>
          </a:bodyPr>
          <a:lstStyle/>
          <a:p>
            <a:r>
              <a:rPr lang="en-US" sz="2800" dirty="0" smtClean="0">
                <a:latin typeface="Times New Roman" pitchFamily="18" charset="0"/>
                <a:cs typeface="Times New Roman" pitchFamily="18" charset="0"/>
              </a:rPr>
              <a:t>Key Elements to Be Included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In a Letter of Credit</a:t>
            </a:r>
          </a:p>
        </p:txBody>
      </p:sp>
      <p:sp>
        <p:nvSpPr>
          <p:cNvPr id="113667" name="Content Placeholder 2"/>
          <p:cNvSpPr>
            <a:spLocks noGrp="1"/>
          </p:cNvSpPr>
          <p:nvPr>
            <p:ph sz="half" idx="1"/>
          </p:nvPr>
        </p:nvSpPr>
        <p:spPr>
          <a:xfrm>
            <a:off x="914400" y="1570037"/>
            <a:ext cx="4038600" cy="4525963"/>
          </a:xfrm>
        </p:spPr>
        <p:txBody>
          <a:bodyPr>
            <a:normAutofit/>
          </a:bodyPr>
          <a:lstStyle/>
          <a:p>
            <a:r>
              <a:rPr lang="en-US" sz="1800" dirty="0" smtClean="0">
                <a:latin typeface="Times New Roman" pitchFamily="18" charset="0"/>
                <a:cs typeface="Times New Roman" pitchFamily="18" charset="0"/>
              </a:rPr>
              <a:t>Type of payment mechanism (sight or time draft)</a:t>
            </a:r>
          </a:p>
          <a:p>
            <a:r>
              <a:rPr lang="en-US" sz="1800" dirty="0" smtClean="0">
                <a:latin typeface="Times New Roman" pitchFamily="18" charset="0"/>
                <a:cs typeface="Times New Roman" pitchFamily="18" charset="0"/>
              </a:rPr>
              <a:t>Negotiated shipping term (Incoterms</a:t>
            </a:r>
            <a:r>
              <a:rPr lang="en-US" sz="1200" dirty="0" smtClean="0">
                <a:latin typeface="Tunga"/>
                <a:cs typeface="Tunga"/>
              </a:rPr>
              <a:t>® </a:t>
            </a:r>
            <a:r>
              <a:rPr lang="en-US" sz="1800" dirty="0" smtClean="0">
                <a:latin typeface="Times New Roman" pitchFamily="18" charset="0"/>
                <a:cs typeface="Times New Roman" pitchFamily="18" charset="0"/>
              </a:rPr>
              <a:t>2010)</a:t>
            </a:r>
            <a:endParaRPr lang="en-US" sz="12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Documentation requirements (type and number)</a:t>
            </a:r>
          </a:p>
          <a:p>
            <a:r>
              <a:rPr lang="en-US" sz="1800" dirty="0" smtClean="0">
                <a:latin typeface="Times New Roman" pitchFamily="18" charset="0"/>
                <a:cs typeface="Times New Roman" pitchFamily="18" charset="0"/>
              </a:rPr>
              <a:t>Designation of freight forwarder</a:t>
            </a:r>
          </a:p>
          <a:p>
            <a:r>
              <a:rPr lang="en-US" sz="1800" dirty="0" smtClean="0">
                <a:latin typeface="Times New Roman" pitchFamily="18" charset="0"/>
                <a:cs typeface="Times New Roman" pitchFamily="18" charset="0"/>
              </a:rPr>
              <a:t>Instructions for preparing ocean bill of lading or airway bill</a:t>
            </a:r>
          </a:p>
          <a:p>
            <a:r>
              <a:rPr lang="en-US" sz="1800" dirty="0" smtClean="0">
                <a:latin typeface="Times New Roman" pitchFamily="18" charset="0"/>
                <a:cs typeface="Times New Roman" pitchFamily="18" charset="0"/>
              </a:rPr>
              <a:t>Transshipment allowed (Y/N)</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pPr>
              <a:buNone/>
            </a:pPr>
            <a:endParaRPr lang="en-US" sz="1800" b="0" dirty="0" smtClean="0">
              <a:latin typeface="Times New Roman" pitchFamily="18" charset="0"/>
              <a:cs typeface="Times New Roman" pitchFamily="18" charset="0"/>
            </a:endParaRPr>
          </a:p>
        </p:txBody>
      </p:sp>
      <p:pic>
        <p:nvPicPr>
          <p:cNvPr id="12290" name="Picture 2" descr="I:\SlidePictures\diversitymeeting.jpg"/>
          <p:cNvPicPr>
            <a:picLocks noGrp="1" noChangeAspect="1" noChangeArrowheads="1"/>
          </p:cNvPicPr>
          <p:nvPr>
            <p:ph sz="half" idx="2"/>
          </p:nvPr>
        </p:nvPicPr>
        <p:blipFill>
          <a:blip r:embed="rId3" cstate="print"/>
          <a:srcRect/>
          <a:stretch>
            <a:fillRect/>
          </a:stretch>
        </p:blipFill>
        <p:spPr bwMode="auto">
          <a:xfrm>
            <a:off x="5943600" y="1905000"/>
            <a:ext cx="1905000" cy="1267756"/>
          </a:xfrm>
          <a:prstGeom prst="rect">
            <a:avLst/>
          </a:prstGeom>
          <a:noFill/>
        </p:spPr>
      </p:pic>
      <p:sp>
        <p:nvSpPr>
          <p:cNvPr id="2" name="Slide Number Placeholder 1"/>
          <p:cNvSpPr>
            <a:spLocks noGrp="1"/>
          </p:cNvSpPr>
          <p:nvPr>
            <p:ph type="sldNum" sz="quarter" idx="12"/>
          </p:nvPr>
        </p:nvSpPr>
        <p:spPr/>
        <p:txBody>
          <a:bodyPr/>
          <a:lstStyle/>
          <a:p>
            <a:fld id="{3191B047-69F3-4964-A301-5E0E71475040}"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2833016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914400" y="152400"/>
            <a:ext cx="7124700" cy="914400"/>
          </a:xfrm>
        </p:spPr>
        <p:txBody>
          <a:bodyPr>
            <a:normAutofit fontScale="90000"/>
          </a:bodyPr>
          <a:lstStyle/>
          <a:p>
            <a:r>
              <a:rPr lang="en-US" sz="2800" dirty="0" smtClean="0">
                <a:latin typeface="Times New Roman" pitchFamily="18" charset="0"/>
                <a:cs typeface="Times New Roman" pitchFamily="18" charset="0"/>
              </a:rPr>
              <a:t>Key Elements to Be Included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In a Letter of Credit</a:t>
            </a:r>
          </a:p>
        </p:txBody>
      </p:sp>
      <p:sp>
        <p:nvSpPr>
          <p:cNvPr id="113667" name="Content Placeholder 2"/>
          <p:cNvSpPr>
            <a:spLocks noGrp="1"/>
          </p:cNvSpPr>
          <p:nvPr>
            <p:ph sz="half" idx="1"/>
          </p:nvPr>
        </p:nvSpPr>
        <p:spPr>
          <a:xfrm>
            <a:off x="914400" y="1447800"/>
            <a:ext cx="4038600" cy="4525963"/>
          </a:xfrm>
        </p:spPr>
        <p:txBody>
          <a:bodyPr>
            <a:normAutofit/>
          </a:bodyPr>
          <a:lstStyle/>
          <a:p>
            <a:r>
              <a:rPr lang="en-US" sz="1800" dirty="0" smtClean="0">
                <a:latin typeface="Times New Roman" pitchFamily="18" charset="0"/>
                <a:cs typeface="Times New Roman" pitchFamily="18" charset="0"/>
              </a:rPr>
              <a:t>Partial shipments allowed (Y/N)</a:t>
            </a:r>
          </a:p>
          <a:p>
            <a:r>
              <a:rPr lang="en-US" sz="1800" dirty="0" smtClean="0">
                <a:latin typeface="Times New Roman" pitchFamily="18" charset="0"/>
                <a:cs typeface="Times New Roman" pitchFamily="18" charset="0"/>
              </a:rPr>
              <a:t>Latest ship date (or time range)</a:t>
            </a:r>
          </a:p>
          <a:p>
            <a:r>
              <a:rPr lang="en-US" sz="1800" dirty="0" smtClean="0">
                <a:latin typeface="Times New Roman" pitchFamily="18" charset="0"/>
                <a:cs typeface="Times New Roman" pitchFamily="18" charset="0"/>
              </a:rPr>
              <a:t>Last date for presentation of documents</a:t>
            </a:r>
          </a:p>
          <a:p>
            <a:r>
              <a:rPr lang="en-US" sz="1800" dirty="0" smtClean="0">
                <a:latin typeface="Times New Roman" pitchFamily="18" charset="0"/>
                <a:cs typeface="Times New Roman" pitchFamily="18" charset="0"/>
              </a:rPr>
              <a:t>Bank upon which drafts are to be drawn</a:t>
            </a:r>
          </a:p>
          <a:p>
            <a:r>
              <a:rPr lang="en-US" sz="1800" dirty="0" smtClean="0">
                <a:latin typeface="Times New Roman" pitchFamily="18" charset="0"/>
                <a:cs typeface="Times New Roman" pitchFamily="18" charset="0"/>
              </a:rPr>
              <a:t>Location for document presentation</a:t>
            </a:r>
          </a:p>
          <a:p>
            <a:r>
              <a:rPr lang="en-US" sz="1800" dirty="0" smtClean="0">
                <a:latin typeface="Times New Roman" pitchFamily="18" charset="0"/>
                <a:cs typeface="Times New Roman" pitchFamily="18" charset="0"/>
              </a:rPr>
              <a:t>Responsibility for bank charges</a:t>
            </a:r>
          </a:p>
          <a:p>
            <a:r>
              <a:rPr lang="en-US" sz="1800" dirty="0" smtClean="0">
                <a:latin typeface="Times New Roman" pitchFamily="18" charset="0"/>
                <a:cs typeface="Times New Roman" pitchFamily="18" charset="0"/>
              </a:rPr>
              <a:t>Expiration date of L/C</a:t>
            </a:r>
          </a:p>
          <a:p>
            <a:r>
              <a:rPr lang="en-US" sz="1800" dirty="0" smtClean="0">
                <a:latin typeface="Times New Roman" pitchFamily="18" charset="0"/>
                <a:cs typeface="Times New Roman" pitchFamily="18" charset="0"/>
              </a:rPr>
              <a:t>L/C subject to UCP 600</a:t>
            </a:r>
          </a:p>
          <a:p>
            <a:endParaRPr lang="en-US" sz="1800" dirty="0" smtClean="0">
              <a:latin typeface="Times New Roman" pitchFamily="18" charset="0"/>
              <a:cs typeface="Times New Roman" pitchFamily="18" charset="0"/>
            </a:endParaRPr>
          </a:p>
          <a:p>
            <a:pPr>
              <a:buNone/>
            </a:pPr>
            <a:endParaRPr lang="en-US" sz="1800" b="0" dirty="0" smtClean="0">
              <a:latin typeface="Times New Roman" pitchFamily="18" charset="0"/>
              <a:cs typeface="Times New Roman" pitchFamily="18" charset="0"/>
            </a:endParaRPr>
          </a:p>
        </p:txBody>
      </p:sp>
      <p:pic>
        <p:nvPicPr>
          <p:cNvPr id="13315" name="Picture 3" descr="I:\SlidePictures\twomenonewomanattable.jpg"/>
          <p:cNvPicPr>
            <a:picLocks noGrp="1" noChangeAspect="1" noChangeArrowheads="1"/>
          </p:cNvPicPr>
          <p:nvPr>
            <p:ph sz="half" idx="2"/>
          </p:nvPr>
        </p:nvPicPr>
        <p:blipFill>
          <a:blip r:embed="rId3" cstate="print"/>
          <a:srcRect/>
          <a:stretch>
            <a:fillRect/>
          </a:stretch>
        </p:blipFill>
        <p:spPr bwMode="auto">
          <a:xfrm>
            <a:off x="5867400" y="1905000"/>
            <a:ext cx="1828800" cy="1250480"/>
          </a:xfrm>
          <a:prstGeom prst="rect">
            <a:avLst/>
          </a:prstGeom>
          <a:noFill/>
        </p:spPr>
      </p:pic>
      <p:sp>
        <p:nvSpPr>
          <p:cNvPr id="2" name="Slide Number Placeholder 1"/>
          <p:cNvSpPr>
            <a:spLocks noGrp="1"/>
          </p:cNvSpPr>
          <p:nvPr>
            <p:ph type="sldNum" sz="quarter" idx="12"/>
          </p:nvPr>
        </p:nvSpPr>
        <p:spPr/>
        <p:txBody>
          <a:bodyPr/>
          <a:lstStyle/>
          <a:p>
            <a:fld id="{3191B047-69F3-4964-A301-5E0E71475040}"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2669143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normAutofit/>
          </a:bodyPr>
          <a:lstStyle/>
          <a:p>
            <a:r>
              <a:rPr lang="en-US" sz="2800" dirty="0" smtClean="0">
                <a:latin typeface="Times New Roman" pitchFamily="18" charset="0"/>
                <a:cs typeface="Times New Roman" pitchFamily="18" charset="0"/>
              </a:rPr>
              <a:t>A More Detailed Look at an Export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Letter of Credit Confirmation</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063" y="914400"/>
            <a:ext cx="4986337" cy="580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3191B047-69F3-4964-A301-5E0E71475040}"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15133782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975"/>
            <a:ext cx="7772400" cy="1470025"/>
          </a:xfrm>
        </p:spPr>
        <p:txBody>
          <a:bodyPr>
            <a:normAutofit/>
          </a:bodyPr>
          <a:lstStyle/>
          <a:p>
            <a:r>
              <a:rPr lang="en-US" sz="2800" dirty="0" smtClean="0">
                <a:latin typeface="Times New Roman" pitchFamily="18" charset="0"/>
                <a:cs typeface="Times New Roman" pitchFamily="18" charset="0"/>
              </a:rPr>
              <a:t>A More Detailed Look at Export L/C</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785844"/>
            <a:ext cx="6048375" cy="607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3191B047-69F3-4964-A301-5E0E71475040}"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39296509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lstStyle/>
          <a:p>
            <a:r>
              <a:rPr lang="en-US" sz="2800" dirty="0" smtClean="0">
                <a:latin typeface="Times New Roman" pitchFamily="18" charset="0"/>
                <a:cs typeface="Times New Roman" pitchFamily="18" charset="0"/>
              </a:rPr>
              <a:t>U.S. Export Letter of Credit: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Players &amp; Process Flow</a:t>
            </a:r>
            <a:endParaRPr lang="en-US" sz="2800" dirty="0">
              <a:latin typeface="Times New Roman" pitchFamily="18" charset="0"/>
              <a:cs typeface="Times New Roman" pitchFamily="18" charset="0"/>
            </a:endParaRPr>
          </a:p>
        </p:txBody>
      </p:sp>
      <p:sp>
        <p:nvSpPr>
          <p:cNvPr id="76" name="TextBox 75"/>
          <p:cNvSpPr txBox="1"/>
          <p:nvPr/>
        </p:nvSpPr>
        <p:spPr>
          <a:xfrm>
            <a:off x="5638800" y="3352800"/>
            <a:ext cx="228600" cy="276999"/>
          </a:xfrm>
          <a:prstGeom prst="rect">
            <a:avLst/>
          </a:prstGeom>
          <a:noFill/>
        </p:spPr>
        <p:txBody>
          <a:bodyPr wrap="square" rtlCol="0">
            <a:spAutoFit/>
          </a:bodyPr>
          <a:lstStyle/>
          <a:p>
            <a:r>
              <a:rPr lang="en-US" dirty="0" smtClean="0">
                <a:solidFill>
                  <a:srgbClr val="00B050"/>
                </a:solidFill>
              </a:rPr>
              <a:t>5</a:t>
            </a:r>
            <a:endParaRPr lang="en-US" dirty="0">
              <a:solidFill>
                <a:srgbClr val="00B050"/>
              </a:solidFill>
            </a:endParaRPr>
          </a:p>
        </p:txBody>
      </p:sp>
      <p:grpSp>
        <p:nvGrpSpPr>
          <p:cNvPr id="3" name="Group 96"/>
          <p:cNvGrpSpPr/>
          <p:nvPr/>
        </p:nvGrpSpPr>
        <p:grpSpPr>
          <a:xfrm>
            <a:off x="1066799" y="1170802"/>
            <a:ext cx="6705601" cy="5763398"/>
            <a:chOff x="685799" y="990600"/>
            <a:chExt cx="7315201" cy="6669075"/>
          </a:xfrm>
        </p:grpSpPr>
        <p:grpSp>
          <p:nvGrpSpPr>
            <p:cNvPr id="4" name="Group 66"/>
            <p:cNvGrpSpPr>
              <a:grpSpLocks/>
            </p:cNvGrpSpPr>
            <p:nvPr/>
          </p:nvGrpSpPr>
          <p:grpSpPr bwMode="auto">
            <a:xfrm>
              <a:off x="1139824" y="1752600"/>
              <a:ext cx="917576" cy="1169988"/>
              <a:chOff x="443" y="960"/>
              <a:chExt cx="578" cy="737"/>
            </a:xfrm>
          </p:grpSpPr>
          <p:pic>
            <p:nvPicPr>
              <p:cNvPr id="5" name="Picture 17"/>
              <p:cNvPicPr>
                <a:picLocks noChangeAspect="1" noChangeArrowheads="1"/>
              </p:cNvPicPr>
              <p:nvPr/>
            </p:nvPicPr>
            <p:blipFill>
              <a:blip r:embed="rId3" cstate="print"/>
              <a:srcRect/>
              <a:stretch>
                <a:fillRect/>
              </a:stretch>
            </p:blipFill>
            <p:spPr bwMode="auto">
              <a:xfrm>
                <a:off x="480" y="960"/>
                <a:ext cx="528" cy="384"/>
              </a:xfrm>
              <a:prstGeom prst="rect">
                <a:avLst/>
              </a:prstGeom>
              <a:noFill/>
              <a:ln w="9525">
                <a:noFill/>
                <a:miter lim="800000"/>
                <a:headEnd/>
                <a:tailEnd/>
              </a:ln>
            </p:spPr>
          </p:pic>
          <p:sp>
            <p:nvSpPr>
              <p:cNvPr id="6" name="Text Box 43"/>
              <p:cNvSpPr txBox="1">
                <a:spLocks noChangeArrowheads="1"/>
              </p:cNvSpPr>
              <p:nvPr/>
            </p:nvSpPr>
            <p:spPr bwMode="auto">
              <a:xfrm>
                <a:off x="443" y="1406"/>
                <a:ext cx="578" cy="291"/>
              </a:xfrm>
              <a:prstGeom prst="rect">
                <a:avLst/>
              </a:prstGeom>
              <a:noFill/>
              <a:ln w="9525">
                <a:noFill/>
                <a:miter lim="800000"/>
                <a:headEnd/>
                <a:tailEnd/>
              </a:ln>
            </p:spPr>
            <p:txBody>
              <a:bodyPr wrap="none">
                <a:spAutoFit/>
              </a:bodyPr>
              <a:lstStyle/>
              <a:p>
                <a:pPr algn="ctr"/>
                <a:r>
                  <a:rPr lang="en-US" dirty="0" smtClean="0">
                    <a:solidFill>
                      <a:prstClr val="black"/>
                    </a:solidFill>
                  </a:rPr>
                  <a:t>BUYER</a:t>
                </a:r>
              </a:p>
              <a:p>
                <a:pPr algn="ctr"/>
                <a:r>
                  <a:rPr lang="en-US" dirty="0" smtClean="0">
                    <a:solidFill>
                      <a:prstClr val="black"/>
                    </a:solidFill>
                  </a:rPr>
                  <a:t>(Applicant)</a:t>
                </a:r>
                <a:endParaRPr lang="en-US" dirty="0">
                  <a:solidFill>
                    <a:prstClr val="black"/>
                  </a:solidFill>
                </a:endParaRPr>
              </a:p>
            </p:txBody>
          </p:sp>
        </p:grpSp>
        <p:grpSp>
          <p:nvGrpSpPr>
            <p:cNvPr id="7" name="Group 63"/>
            <p:cNvGrpSpPr>
              <a:grpSpLocks/>
            </p:cNvGrpSpPr>
            <p:nvPr/>
          </p:nvGrpSpPr>
          <p:grpSpPr bwMode="auto">
            <a:xfrm>
              <a:off x="6400800" y="1784350"/>
              <a:ext cx="1112838" cy="1300163"/>
              <a:chOff x="1517" y="3044"/>
              <a:chExt cx="701" cy="819"/>
            </a:xfrm>
          </p:grpSpPr>
          <p:pic>
            <p:nvPicPr>
              <p:cNvPr id="16" name="Picture 15" descr="Factory 03"/>
              <p:cNvPicPr>
                <a:picLocks noChangeAspect="1" noChangeArrowheads="1"/>
              </p:cNvPicPr>
              <p:nvPr/>
            </p:nvPicPr>
            <p:blipFill>
              <a:blip r:embed="rId4" cstate="print"/>
              <a:srcRect/>
              <a:stretch>
                <a:fillRect/>
              </a:stretch>
            </p:blipFill>
            <p:spPr bwMode="auto">
              <a:xfrm>
                <a:off x="1584" y="3044"/>
                <a:ext cx="576" cy="336"/>
              </a:xfrm>
              <a:prstGeom prst="rect">
                <a:avLst/>
              </a:prstGeom>
              <a:noFill/>
              <a:ln w="9525">
                <a:noFill/>
                <a:miter lim="800000"/>
                <a:headEnd/>
                <a:tailEnd/>
              </a:ln>
            </p:spPr>
          </p:pic>
          <p:sp>
            <p:nvSpPr>
              <p:cNvPr id="17" name="Text Box 54"/>
              <p:cNvSpPr txBox="1">
                <a:spLocks noChangeArrowheads="1"/>
              </p:cNvSpPr>
              <p:nvPr/>
            </p:nvSpPr>
            <p:spPr bwMode="auto">
              <a:xfrm>
                <a:off x="1517" y="3456"/>
                <a:ext cx="701" cy="407"/>
              </a:xfrm>
              <a:prstGeom prst="rect">
                <a:avLst/>
              </a:prstGeom>
              <a:noFill/>
              <a:ln w="9525">
                <a:noFill/>
                <a:miter lim="800000"/>
                <a:headEnd/>
                <a:tailEnd/>
              </a:ln>
            </p:spPr>
            <p:txBody>
              <a:bodyPr wrap="none">
                <a:spAutoFit/>
              </a:bodyPr>
              <a:lstStyle/>
              <a:p>
                <a:pPr algn="ctr"/>
                <a:r>
                  <a:rPr lang="en-US" dirty="0" smtClean="0">
                    <a:solidFill>
                      <a:prstClr val="black"/>
                    </a:solidFill>
                  </a:rPr>
                  <a:t>SELLER</a:t>
                </a:r>
              </a:p>
              <a:p>
                <a:pPr algn="ctr"/>
                <a:r>
                  <a:rPr lang="en-US" dirty="0" smtClean="0">
                    <a:solidFill>
                      <a:prstClr val="black"/>
                    </a:solidFill>
                  </a:rPr>
                  <a:t>(Beneficiary) </a:t>
                </a:r>
                <a:endParaRPr lang="en-US" dirty="0">
                  <a:solidFill>
                    <a:prstClr val="black"/>
                  </a:solidFill>
                </a:endParaRPr>
              </a:p>
              <a:p>
                <a:pPr algn="ctr"/>
                <a:endParaRPr lang="en-US" dirty="0">
                  <a:solidFill>
                    <a:prstClr val="black"/>
                  </a:solidFill>
                </a:endParaRPr>
              </a:p>
            </p:txBody>
          </p:sp>
        </p:grpSp>
        <p:grpSp>
          <p:nvGrpSpPr>
            <p:cNvPr id="8" name="Group 22"/>
            <p:cNvGrpSpPr/>
            <p:nvPr/>
          </p:nvGrpSpPr>
          <p:grpSpPr>
            <a:xfrm>
              <a:off x="6553200" y="4953000"/>
              <a:ext cx="994714" cy="914400"/>
              <a:chOff x="6366525" y="4267200"/>
              <a:chExt cx="1638590" cy="1669197"/>
            </a:xfrm>
          </p:grpSpPr>
          <p:pic>
            <p:nvPicPr>
              <p:cNvPr id="12" name="Picture 2" descr="http://t3.gstatic.com/images?q=tbn:ANd9GcQ9ne2KEqr6iCz2fvCYQgloFFLq2ExaDhDzxR0ngqdXnpXjivBiLqZlFUI">
                <a:hlinkClick r:id="rId5"/>
              </p:cNvPr>
              <p:cNvPicPr>
                <a:picLocks noChangeAspect="1" noChangeArrowheads="1"/>
              </p:cNvPicPr>
              <p:nvPr/>
            </p:nvPicPr>
            <p:blipFill>
              <a:blip r:embed="rId6" cstate="print"/>
              <a:srcRect/>
              <a:stretch>
                <a:fillRect/>
              </a:stretch>
            </p:blipFill>
            <p:spPr bwMode="auto">
              <a:xfrm>
                <a:off x="6553200" y="4267200"/>
                <a:ext cx="1123950" cy="899161"/>
              </a:xfrm>
              <a:prstGeom prst="rect">
                <a:avLst/>
              </a:prstGeom>
              <a:noFill/>
            </p:spPr>
          </p:pic>
          <p:sp>
            <p:nvSpPr>
              <p:cNvPr id="20" name="Text Box 54"/>
              <p:cNvSpPr txBox="1">
                <a:spLocks noChangeArrowheads="1"/>
              </p:cNvSpPr>
              <p:nvPr/>
            </p:nvSpPr>
            <p:spPr bwMode="auto">
              <a:xfrm>
                <a:off x="6366525" y="5105400"/>
                <a:ext cx="1638590" cy="830997"/>
              </a:xfrm>
              <a:prstGeom prst="rect">
                <a:avLst/>
              </a:prstGeom>
              <a:noFill/>
              <a:ln w="9525">
                <a:noFill/>
                <a:miter lim="800000"/>
                <a:headEnd/>
                <a:tailEnd/>
              </a:ln>
            </p:spPr>
            <p:txBody>
              <a:bodyPr wrap="none">
                <a:spAutoFit/>
              </a:bodyPr>
              <a:lstStyle/>
              <a:p>
                <a:pPr algn="ctr"/>
                <a:r>
                  <a:rPr lang="en-US" dirty="0" smtClean="0">
                    <a:solidFill>
                      <a:prstClr val="black"/>
                    </a:solidFill>
                  </a:rPr>
                  <a:t>ADVISING/</a:t>
                </a:r>
              </a:p>
              <a:p>
                <a:pPr algn="ctr"/>
                <a:r>
                  <a:rPr lang="en-US" dirty="0" smtClean="0">
                    <a:solidFill>
                      <a:prstClr val="black"/>
                    </a:solidFill>
                  </a:rPr>
                  <a:t>NEGOTIATING/</a:t>
                </a:r>
              </a:p>
              <a:p>
                <a:pPr algn="ctr"/>
                <a:r>
                  <a:rPr lang="en-US" dirty="0" smtClean="0">
                    <a:solidFill>
                      <a:prstClr val="black"/>
                    </a:solidFill>
                  </a:rPr>
                  <a:t>CONFIRMING BANK</a:t>
                </a:r>
              </a:p>
              <a:p>
                <a:pPr algn="ctr"/>
                <a:endParaRPr lang="en-US" dirty="0">
                  <a:solidFill>
                    <a:prstClr val="black"/>
                  </a:solidFill>
                </a:endParaRPr>
              </a:p>
            </p:txBody>
          </p:sp>
        </p:grpSp>
        <p:grpSp>
          <p:nvGrpSpPr>
            <p:cNvPr id="9" name="Group 21"/>
            <p:cNvGrpSpPr/>
            <p:nvPr/>
          </p:nvGrpSpPr>
          <p:grpSpPr>
            <a:xfrm>
              <a:off x="1219200" y="4916269"/>
              <a:ext cx="762000" cy="1103531"/>
              <a:chOff x="990600" y="4282439"/>
              <a:chExt cx="1123950" cy="1469292"/>
            </a:xfrm>
          </p:grpSpPr>
          <p:pic>
            <p:nvPicPr>
              <p:cNvPr id="13314" name="Picture 2" descr="http://t3.gstatic.com/images?q=tbn:ANd9GcQ9ne2KEqr6iCz2fvCYQgloFFLq2ExaDhDzxR0ngqdXnpXjivBiLqZlFUI">
                <a:hlinkClick r:id="rId5"/>
              </p:cNvPr>
              <p:cNvPicPr>
                <a:picLocks noChangeAspect="1" noChangeArrowheads="1"/>
              </p:cNvPicPr>
              <p:nvPr/>
            </p:nvPicPr>
            <p:blipFill>
              <a:blip r:embed="rId6" cstate="print"/>
              <a:srcRect/>
              <a:stretch>
                <a:fillRect/>
              </a:stretch>
            </p:blipFill>
            <p:spPr bwMode="auto">
              <a:xfrm>
                <a:off x="990600" y="4282439"/>
                <a:ext cx="1123950" cy="899161"/>
              </a:xfrm>
              <a:prstGeom prst="rect">
                <a:avLst/>
              </a:prstGeom>
              <a:noFill/>
            </p:spPr>
          </p:pic>
          <p:sp>
            <p:nvSpPr>
              <p:cNvPr id="21" name="Text Box 54"/>
              <p:cNvSpPr txBox="1">
                <a:spLocks noChangeArrowheads="1"/>
              </p:cNvSpPr>
              <p:nvPr/>
            </p:nvSpPr>
            <p:spPr bwMode="auto">
              <a:xfrm>
                <a:off x="1143000" y="5105400"/>
                <a:ext cx="861133" cy="646331"/>
              </a:xfrm>
              <a:prstGeom prst="rect">
                <a:avLst/>
              </a:prstGeom>
              <a:noFill/>
              <a:ln w="9525">
                <a:noFill/>
                <a:miter lim="800000"/>
                <a:headEnd/>
                <a:tailEnd/>
              </a:ln>
            </p:spPr>
            <p:txBody>
              <a:bodyPr wrap="none">
                <a:spAutoFit/>
              </a:bodyPr>
              <a:lstStyle/>
              <a:p>
                <a:pPr algn="ctr"/>
                <a:r>
                  <a:rPr lang="en-US" dirty="0" smtClean="0">
                    <a:solidFill>
                      <a:prstClr val="black"/>
                    </a:solidFill>
                  </a:rPr>
                  <a:t>ISSUING </a:t>
                </a:r>
              </a:p>
              <a:p>
                <a:pPr algn="ctr"/>
                <a:r>
                  <a:rPr lang="en-US" dirty="0" smtClean="0">
                    <a:solidFill>
                      <a:prstClr val="black"/>
                    </a:solidFill>
                  </a:rPr>
                  <a:t>BANK </a:t>
                </a:r>
                <a:endParaRPr lang="en-US" dirty="0">
                  <a:solidFill>
                    <a:prstClr val="black"/>
                  </a:solidFill>
                </a:endParaRPr>
              </a:p>
              <a:p>
                <a:pPr algn="ctr"/>
                <a:endParaRPr lang="en-US" dirty="0">
                  <a:solidFill>
                    <a:prstClr val="black"/>
                  </a:solidFill>
                </a:endParaRPr>
              </a:p>
            </p:txBody>
          </p:sp>
        </p:grpSp>
        <p:cxnSp>
          <p:nvCxnSpPr>
            <p:cNvPr id="29" name="Straight Arrow Connector 28"/>
            <p:cNvCxnSpPr/>
            <p:nvPr/>
          </p:nvCxnSpPr>
          <p:spPr>
            <a:xfrm rot="10800000">
              <a:off x="2362200" y="2209800"/>
              <a:ext cx="37338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34194" y="4043249"/>
              <a:ext cx="18288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54"/>
            <p:cNvGrpSpPr/>
            <p:nvPr/>
          </p:nvGrpSpPr>
          <p:grpSpPr>
            <a:xfrm>
              <a:off x="685799" y="3352800"/>
              <a:ext cx="831273" cy="1440110"/>
              <a:chOff x="1142999" y="3657603"/>
              <a:chExt cx="831273" cy="1440110"/>
            </a:xfrm>
          </p:grpSpPr>
          <p:grpSp>
            <p:nvGrpSpPr>
              <p:cNvPr id="11" name="Group 34"/>
              <p:cNvGrpSpPr/>
              <p:nvPr/>
            </p:nvGrpSpPr>
            <p:grpSpPr>
              <a:xfrm>
                <a:off x="1142999" y="3657603"/>
                <a:ext cx="831273" cy="1440110"/>
                <a:chOff x="1251565" y="3581400"/>
                <a:chExt cx="793422" cy="1715064"/>
              </a:xfrm>
            </p:grpSpPr>
            <p:pic>
              <p:nvPicPr>
                <p:cNvPr id="13318" name="Picture 6" descr="http://t2.gstatic.com/images?q=tbn:ANd9GcTFONUiJcD0eK9xnOSrey_3U6yucp6zhNOQk2HFQlF8AEHyhWBjpC0UwlQ">
                  <a:hlinkClick r:id="rId7"/>
                </p:cNvPr>
                <p:cNvPicPr>
                  <a:picLocks noChangeAspect="1" noChangeArrowheads="1"/>
                </p:cNvPicPr>
                <p:nvPr/>
              </p:nvPicPr>
              <p:blipFill>
                <a:blip r:embed="rId8" cstate="print"/>
                <a:srcRect/>
                <a:stretch>
                  <a:fillRect/>
                </a:stretch>
              </p:blipFill>
              <p:spPr bwMode="auto">
                <a:xfrm>
                  <a:off x="1447800" y="3581400"/>
                  <a:ext cx="457199" cy="457200"/>
                </a:xfrm>
                <a:prstGeom prst="rect">
                  <a:avLst/>
                </a:prstGeom>
                <a:noFill/>
              </p:spPr>
            </p:pic>
            <p:sp>
              <p:nvSpPr>
                <p:cNvPr id="34" name="Text Box 54"/>
                <p:cNvSpPr txBox="1">
                  <a:spLocks noChangeArrowheads="1"/>
                </p:cNvSpPr>
                <p:nvPr/>
              </p:nvSpPr>
              <p:spPr bwMode="auto">
                <a:xfrm>
                  <a:off x="1251565" y="4024049"/>
                  <a:ext cx="793422" cy="1272415"/>
                </a:xfrm>
                <a:prstGeom prst="rect">
                  <a:avLst/>
                </a:prstGeom>
                <a:noFill/>
                <a:ln w="9525">
                  <a:noFill/>
                  <a:miter lim="800000"/>
                  <a:headEnd/>
                  <a:tailEnd/>
                </a:ln>
              </p:spPr>
              <p:txBody>
                <a:bodyPr wrap="square">
                  <a:spAutoFit/>
                </a:bodyPr>
                <a:lstStyle/>
                <a:p>
                  <a:pPr algn="ctr"/>
                  <a:r>
                    <a:rPr lang="en-US" dirty="0" smtClean="0">
                      <a:solidFill>
                        <a:prstClr val="black"/>
                      </a:solidFill>
                    </a:rPr>
                    <a:t>L/C </a:t>
                  </a:r>
                </a:p>
                <a:p>
                  <a:pPr algn="ctr"/>
                  <a:r>
                    <a:rPr lang="en-US" dirty="0" smtClean="0">
                      <a:solidFill>
                        <a:prstClr val="black"/>
                      </a:solidFill>
                    </a:rPr>
                    <a:t>APP </a:t>
                  </a:r>
                  <a:endParaRPr lang="en-US" dirty="0">
                    <a:solidFill>
                      <a:prstClr val="black"/>
                    </a:solidFill>
                  </a:endParaRPr>
                </a:p>
                <a:p>
                  <a:pPr algn="ctr"/>
                  <a:endParaRPr lang="en-US" dirty="0">
                    <a:solidFill>
                      <a:prstClr val="black"/>
                    </a:solidFill>
                  </a:endParaRPr>
                </a:p>
              </p:txBody>
            </p:sp>
          </p:grpSp>
          <p:sp>
            <p:nvSpPr>
              <p:cNvPr id="38" name="TextBox 37"/>
              <p:cNvSpPr txBox="1"/>
              <p:nvPr/>
            </p:nvSpPr>
            <p:spPr>
              <a:xfrm>
                <a:off x="1143000" y="3733800"/>
                <a:ext cx="228600" cy="276999"/>
              </a:xfrm>
              <a:prstGeom prst="rect">
                <a:avLst/>
              </a:prstGeom>
              <a:noFill/>
            </p:spPr>
            <p:txBody>
              <a:bodyPr wrap="square" rtlCol="0">
                <a:spAutoFit/>
              </a:bodyPr>
              <a:lstStyle/>
              <a:p>
                <a:r>
                  <a:rPr lang="en-US" dirty="0" smtClean="0">
                    <a:solidFill>
                      <a:srgbClr val="C0504D"/>
                    </a:solidFill>
                    <a:latin typeface="Cambria"/>
                  </a:rPr>
                  <a:t>1</a:t>
                </a:r>
                <a:endParaRPr lang="en-US" dirty="0">
                  <a:solidFill>
                    <a:srgbClr val="C0504D"/>
                  </a:solidFill>
                </a:endParaRPr>
              </a:p>
            </p:txBody>
          </p:sp>
        </p:grpSp>
        <p:cxnSp>
          <p:nvCxnSpPr>
            <p:cNvPr id="41" name="Straight Arrow Connector 40"/>
            <p:cNvCxnSpPr/>
            <p:nvPr/>
          </p:nvCxnSpPr>
          <p:spPr>
            <a:xfrm>
              <a:off x="2362200" y="5637212"/>
              <a:ext cx="3962400"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53"/>
            <p:cNvGrpSpPr/>
            <p:nvPr/>
          </p:nvGrpSpPr>
          <p:grpSpPr>
            <a:xfrm>
              <a:off x="3927764" y="5638800"/>
              <a:ext cx="637309" cy="2020875"/>
              <a:chOff x="3927764" y="3990201"/>
              <a:chExt cx="637309" cy="2020875"/>
            </a:xfrm>
          </p:grpSpPr>
          <p:sp>
            <p:nvSpPr>
              <p:cNvPr id="44" name="TextBox 43"/>
              <p:cNvSpPr txBox="1"/>
              <p:nvPr/>
            </p:nvSpPr>
            <p:spPr>
              <a:xfrm>
                <a:off x="4114800" y="3990201"/>
                <a:ext cx="228600" cy="276999"/>
              </a:xfrm>
              <a:prstGeom prst="rect">
                <a:avLst/>
              </a:prstGeom>
              <a:noFill/>
            </p:spPr>
            <p:txBody>
              <a:bodyPr wrap="square" rtlCol="0">
                <a:spAutoFit/>
              </a:bodyPr>
              <a:lstStyle/>
              <a:p>
                <a:r>
                  <a:rPr lang="en-US" dirty="0" smtClean="0">
                    <a:solidFill>
                      <a:srgbClr val="C0504D"/>
                    </a:solidFill>
                  </a:rPr>
                  <a:t>2</a:t>
                </a:r>
                <a:endParaRPr lang="en-US" dirty="0">
                  <a:solidFill>
                    <a:srgbClr val="C0504D"/>
                  </a:solidFill>
                </a:endParaRPr>
              </a:p>
            </p:txBody>
          </p:sp>
          <p:grpSp>
            <p:nvGrpSpPr>
              <p:cNvPr id="14" name="Group 48"/>
              <p:cNvGrpSpPr/>
              <p:nvPr/>
            </p:nvGrpSpPr>
            <p:grpSpPr>
              <a:xfrm>
                <a:off x="3927764" y="4299355"/>
                <a:ext cx="637309" cy="1711721"/>
                <a:chOff x="3927764" y="4299355"/>
                <a:chExt cx="637309" cy="1711721"/>
              </a:xfrm>
            </p:grpSpPr>
            <p:pic>
              <p:nvPicPr>
                <p:cNvPr id="13324" name="Picture 12" descr="http://t3.gstatic.com/images?q=tbn:ANd9GcS3VAHMrMl1SCEomoA7_BGdIW_nSmmM9ctrcZJzXJIowdw39b6pR1wp0g">
                  <a:hlinkClick r:id="rId9"/>
                </p:cNvPr>
                <p:cNvPicPr>
                  <a:picLocks noChangeAspect="1" noChangeArrowheads="1"/>
                </p:cNvPicPr>
                <p:nvPr/>
              </p:nvPicPr>
              <p:blipFill>
                <a:blip r:embed="rId10" cstate="print"/>
                <a:srcRect/>
                <a:stretch>
                  <a:fillRect/>
                </a:stretch>
              </p:blipFill>
              <p:spPr bwMode="auto">
                <a:xfrm>
                  <a:off x="3962400" y="4299355"/>
                  <a:ext cx="580292" cy="685800"/>
                </a:xfrm>
                <a:prstGeom prst="rect">
                  <a:avLst/>
                </a:prstGeom>
                <a:noFill/>
              </p:spPr>
            </p:pic>
            <p:sp>
              <p:nvSpPr>
                <p:cNvPr id="48" name="Text Box 54"/>
                <p:cNvSpPr txBox="1">
                  <a:spLocks noChangeArrowheads="1"/>
                </p:cNvSpPr>
                <p:nvPr/>
              </p:nvSpPr>
              <p:spPr bwMode="auto">
                <a:xfrm>
                  <a:off x="3927764" y="4942651"/>
                  <a:ext cx="637309" cy="1068425"/>
                </a:xfrm>
                <a:prstGeom prst="rect">
                  <a:avLst/>
                </a:prstGeom>
                <a:noFill/>
                <a:ln w="9525">
                  <a:noFill/>
                  <a:miter lim="800000"/>
                  <a:headEnd/>
                  <a:tailEnd/>
                </a:ln>
              </p:spPr>
              <p:txBody>
                <a:bodyPr wrap="square">
                  <a:spAutoFit/>
                </a:bodyPr>
                <a:lstStyle/>
                <a:p>
                  <a:pPr algn="ctr"/>
                  <a:r>
                    <a:rPr lang="en-US" dirty="0" smtClean="0">
                      <a:solidFill>
                        <a:prstClr val="black"/>
                      </a:solidFill>
                    </a:rPr>
                    <a:t>L/C</a:t>
                  </a:r>
                </a:p>
                <a:p>
                  <a:pPr algn="ctr"/>
                  <a:r>
                    <a:rPr lang="en-US" dirty="0" smtClean="0">
                      <a:solidFill>
                        <a:prstClr val="black"/>
                      </a:solidFill>
                    </a:rPr>
                    <a:t> </a:t>
                  </a:r>
                  <a:endParaRPr lang="en-US" dirty="0">
                    <a:solidFill>
                      <a:prstClr val="black"/>
                    </a:solidFill>
                  </a:endParaRPr>
                </a:p>
                <a:p>
                  <a:pPr algn="ctr"/>
                  <a:endParaRPr lang="en-US" dirty="0">
                    <a:solidFill>
                      <a:prstClr val="black"/>
                    </a:solidFill>
                  </a:endParaRPr>
                </a:p>
              </p:txBody>
            </p:sp>
          </p:grpSp>
        </p:grpSp>
        <p:cxnSp>
          <p:nvCxnSpPr>
            <p:cNvPr id="57" name="Straight Arrow Connector 56"/>
            <p:cNvCxnSpPr/>
            <p:nvPr/>
          </p:nvCxnSpPr>
          <p:spPr>
            <a:xfrm rot="5400000" flipH="1" flipV="1">
              <a:off x="6361906" y="3980406"/>
              <a:ext cx="1601788" cy="158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61"/>
            <p:cNvGrpSpPr/>
            <p:nvPr/>
          </p:nvGrpSpPr>
          <p:grpSpPr>
            <a:xfrm>
              <a:off x="7239000" y="3429000"/>
              <a:ext cx="762000" cy="1678025"/>
              <a:chOff x="7239000" y="3429000"/>
              <a:chExt cx="762000" cy="1678025"/>
            </a:xfrm>
          </p:grpSpPr>
          <p:grpSp>
            <p:nvGrpSpPr>
              <p:cNvPr id="18" name="Group 49"/>
              <p:cNvGrpSpPr/>
              <p:nvPr/>
            </p:nvGrpSpPr>
            <p:grpSpPr>
              <a:xfrm>
                <a:off x="7239000" y="3429000"/>
                <a:ext cx="678873" cy="1678025"/>
                <a:chOff x="3962400" y="4191000"/>
                <a:chExt cx="678873" cy="1678025"/>
              </a:xfrm>
            </p:grpSpPr>
            <p:pic>
              <p:nvPicPr>
                <p:cNvPr id="51" name="Picture 12" descr="http://t3.gstatic.com/images?q=tbn:ANd9GcS3VAHMrMl1SCEomoA7_BGdIW_nSmmM9ctrcZJzXJIowdw39b6pR1wp0g">
                  <a:hlinkClick r:id="rId9"/>
                </p:cNvPr>
                <p:cNvPicPr>
                  <a:picLocks noChangeAspect="1" noChangeArrowheads="1"/>
                </p:cNvPicPr>
                <p:nvPr/>
              </p:nvPicPr>
              <p:blipFill>
                <a:blip r:embed="rId10" cstate="print"/>
                <a:srcRect/>
                <a:stretch>
                  <a:fillRect/>
                </a:stretch>
              </p:blipFill>
              <p:spPr bwMode="auto">
                <a:xfrm>
                  <a:off x="3962400" y="4191000"/>
                  <a:ext cx="580292" cy="685800"/>
                </a:xfrm>
                <a:prstGeom prst="rect">
                  <a:avLst/>
                </a:prstGeom>
                <a:noFill/>
              </p:spPr>
            </p:pic>
            <p:sp>
              <p:nvSpPr>
                <p:cNvPr id="52" name="Text Box 54"/>
                <p:cNvSpPr txBox="1">
                  <a:spLocks noChangeArrowheads="1"/>
                </p:cNvSpPr>
                <p:nvPr/>
              </p:nvSpPr>
              <p:spPr bwMode="auto">
                <a:xfrm>
                  <a:off x="4038600" y="4800600"/>
                  <a:ext cx="602673" cy="1068425"/>
                </a:xfrm>
                <a:prstGeom prst="rect">
                  <a:avLst/>
                </a:prstGeom>
                <a:noFill/>
                <a:ln w="9525">
                  <a:noFill/>
                  <a:miter lim="800000"/>
                  <a:headEnd/>
                  <a:tailEnd/>
                </a:ln>
              </p:spPr>
              <p:txBody>
                <a:bodyPr wrap="square">
                  <a:spAutoFit/>
                </a:bodyPr>
                <a:lstStyle/>
                <a:p>
                  <a:pPr algn="ctr"/>
                  <a:r>
                    <a:rPr lang="en-US" dirty="0" smtClean="0">
                      <a:solidFill>
                        <a:prstClr val="black"/>
                      </a:solidFill>
                    </a:rPr>
                    <a:t>L/C</a:t>
                  </a:r>
                </a:p>
                <a:p>
                  <a:pPr algn="ctr"/>
                  <a:r>
                    <a:rPr lang="en-US" dirty="0" smtClean="0">
                      <a:solidFill>
                        <a:prstClr val="black"/>
                      </a:solidFill>
                    </a:rPr>
                    <a:t> </a:t>
                  </a:r>
                  <a:endParaRPr lang="en-US" dirty="0">
                    <a:solidFill>
                      <a:prstClr val="black"/>
                    </a:solidFill>
                  </a:endParaRPr>
                </a:p>
                <a:p>
                  <a:pPr algn="ctr"/>
                  <a:endParaRPr lang="en-US" dirty="0">
                    <a:solidFill>
                      <a:prstClr val="black"/>
                    </a:solidFill>
                  </a:endParaRPr>
                </a:p>
              </p:txBody>
            </p:sp>
          </p:grpSp>
          <p:sp>
            <p:nvSpPr>
              <p:cNvPr id="61" name="TextBox 60"/>
              <p:cNvSpPr txBox="1"/>
              <p:nvPr/>
            </p:nvSpPr>
            <p:spPr>
              <a:xfrm>
                <a:off x="7772400" y="3657600"/>
                <a:ext cx="228600" cy="276999"/>
              </a:xfrm>
              <a:prstGeom prst="rect">
                <a:avLst/>
              </a:prstGeom>
              <a:noFill/>
            </p:spPr>
            <p:txBody>
              <a:bodyPr wrap="square" rtlCol="0">
                <a:spAutoFit/>
              </a:bodyPr>
              <a:lstStyle/>
              <a:p>
                <a:r>
                  <a:rPr lang="en-US" dirty="0" smtClean="0">
                    <a:solidFill>
                      <a:srgbClr val="C0504D"/>
                    </a:solidFill>
                  </a:rPr>
                  <a:t>3</a:t>
                </a:r>
                <a:endParaRPr lang="en-US" dirty="0">
                  <a:solidFill>
                    <a:srgbClr val="C0504D"/>
                  </a:solidFill>
                </a:endParaRPr>
              </a:p>
            </p:txBody>
          </p:sp>
        </p:grpSp>
        <p:grpSp>
          <p:nvGrpSpPr>
            <p:cNvPr id="19" name="Group 64"/>
            <p:cNvGrpSpPr/>
            <p:nvPr/>
          </p:nvGrpSpPr>
          <p:grpSpPr>
            <a:xfrm>
              <a:off x="3886200" y="990600"/>
              <a:ext cx="762000" cy="1143000"/>
              <a:chOff x="3886200" y="990600"/>
              <a:chExt cx="762000" cy="1143000"/>
            </a:xfrm>
          </p:grpSpPr>
          <p:grpSp>
            <p:nvGrpSpPr>
              <p:cNvPr id="22" name="Group 30"/>
              <p:cNvGrpSpPr/>
              <p:nvPr/>
            </p:nvGrpSpPr>
            <p:grpSpPr>
              <a:xfrm>
                <a:off x="3886200" y="1295400"/>
                <a:ext cx="762000" cy="838200"/>
                <a:chOff x="3886200" y="1981200"/>
                <a:chExt cx="990600" cy="1223665"/>
              </a:xfrm>
            </p:grpSpPr>
            <p:grpSp>
              <p:nvGrpSpPr>
                <p:cNvPr id="23" name="Group 25"/>
                <p:cNvGrpSpPr/>
                <p:nvPr/>
              </p:nvGrpSpPr>
              <p:grpSpPr>
                <a:xfrm>
                  <a:off x="3886200" y="1981200"/>
                  <a:ext cx="990600" cy="762000"/>
                  <a:chOff x="2286000" y="3429000"/>
                  <a:chExt cx="1295400" cy="990600"/>
                </a:xfrm>
              </p:grpSpPr>
              <p:pic>
                <p:nvPicPr>
                  <p:cNvPr id="13322" name="Picture 10" descr="See original image">
                    <a:hlinkClick r:id="rId11"/>
                  </p:cNvPr>
                  <p:cNvPicPr>
                    <a:picLocks noChangeAspect="1" noChangeArrowheads="1"/>
                  </p:cNvPicPr>
                  <p:nvPr/>
                </p:nvPicPr>
                <p:blipFill>
                  <a:blip r:embed="rId12" cstate="print"/>
                  <a:srcRect/>
                  <a:stretch>
                    <a:fillRect/>
                  </a:stretch>
                </p:blipFill>
                <p:spPr bwMode="auto">
                  <a:xfrm>
                    <a:off x="2667000" y="3886200"/>
                    <a:ext cx="533400" cy="533400"/>
                  </a:xfrm>
                  <a:prstGeom prst="rect">
                    <a:avLst/>
                  </a:prstGeom>
                  <a:noFill/>
                </p:spPr>
              </p:pic>
              <p:pic>
                <p:nvPicPr>
                  <p:cNvPr id="24" name="Picture 10" descr="See original image">
                    <a:hlinkClick r:id="rId11"/>
                  </p:cNvPr>
                  <p:cNvPicPr>
                    <a:picLocks noChangeAspect="1" noChangeArrowheads="1"/>
                  </p:cNvPicPr>
                  <p:nvPr/>
                </p:nvPicPr>
                <p:blipFill>
                  <a:blip r:embed="rId12" cstate="print"/>
                  <a:srcRect/>
                  <a:stretch>
                    <a:fillRect/>
                  </a:stretch>
                </p:blipFill>
                <p:spPr bwMode="auto">
                  <a:xfrm>
                    <a:off x="3048000" y="3429000"/>
                    <a:ext cx="533400" cy="533400"/>
                  </a:xfrm>
                  <a:prstGeom prst="rect">
                    <a:avLst/>
                  </a:prstGeom>
                  <a:noFill/>
                </p:spPr>
              </p:pic>
              <p:pic>
                <p:nvPicPr>
                  <p:cNvPr id="25" name="Picture 10" descr="See original image">
                    <a:hlinkClick r:id="rId11"/>
                  </p:cNvPr>
                  <p:cNvPicPr>
                    <a:picLocks noChangeAspect="1" noChangeArrowheads="1"/>
                  </p:cNvPicPr>
                  <p:nvPr/>
                </p:nvPicPr>
                <p:blipFill>
                  <a:blip r:embed="rId12" cstate="print"/>
                  <a:srcRect/>
                  <a:stretch>
                    <a:fillRect/>
                  </a:stretch>
                </p:blipFill>
                <p:spPr bwMode="auto">
                  <a:xfrm>
                    <a:off x="2286000" y="3429000"/>
                    <a:ext cx="533400" cy="533400"/>
                  </a:xfrm>
                  <a:prstGeom prst="rect">
                    <a:avLst/>
                  </a:prstGeom>
                  <a:noFill/>
                </p:spPr>
              </p:pic>
            </p:grpSp>
            <p:sp>
              <p:nvSpPr>
                <p:cNvPr id="27" name="Text Box 54"/>
                <p:cNvSpPr txBox="1">
                  <a:spLocks noChangeArrowheads="1"/>
                </p:cNvSpPr>
                <p:nvPr/>
              </p:nvSpPr>
              <p:spPr bwMode="auto">
                <a:xfrm>
                  <a:off x="4038600" y="2743200"/>
                  <a:ext cx="801823" cy="461665"/>
                </a:xfrm>
                <a:prstGeom prst="rect">
                  <a:avLst/>
                </a:prstGeom>
                <a:noFill/>
                <a:ln w="9525">
                  <a:noFill/>
                  <a:miter lim="800000"/>
                  <a:headEnd/>
                  <a:tailEnd/>
                </a:ln>
              </p:spPr>
              <p:txBody>
                <a:bodyPr wrap="none">
                  <a:spAutoFit/>
                </a:bodyPr>
                <a:lstStyle/>
                <a:p>
                  <a:pPr algn="ctr"/>
                  <a:r>
                    <a:rPr lang="en-US" dirty="0" smtClean="0">
                      <a:solidFill>
                        <a:prstClr val="black"/>
                      </a:solidFill>
                    </a:rPr>
                    <a:t>GOODS </a:t>
                  </a:r>
                  <a:endParaRPr lang="en-US" dirty="0">
                    <a:solidFill>
                      <a:prstClr val="black"/>
                    </a:solidFill>
                  </a:endParaRPr>
                </a:p>
                <a:p>
                  <a:pPr algn="ctr"/>
                  <a:endParaRPr lang="en-US" dirty="0">
                    <a:solidFill>
                      <a:prstClr val="black"/>
                    </a:solidFill>
                  </a:endParaRPr>
                </a:p>
              </p:txBody>
            </p:sp>
          </p:grpSp>
          <p:sp>
            <p:nvSpPr>
              <p:cNvPr id="64" name="TextBox 63"/>
              <p:cNvSpPr txBox="1"/>
              <p:nvPr/>
            </p:nvSpPr>
            <p:spPr>
              <a:xfrm>
                <a:off x="4114800" y="990600"/>
                <a:ext cx="228600" cy="276999"/>
              </a:xfrm>
              <a:prstGeom prst="rect">
                <a:avLst/>
              </a:prstGeom>
              <a:noFill/>
            </p:spPr>
            <p:txBody>
              <a:bodyPr wrap="square" rtlCol="0">
                <a:spAutoFit/>
              </a:bodyPr>
              <a:lstStyle/>
              <a:p>
                <a:r>
                  <a:rPr lang="en-US" dirty="0" smtClean="0">
                    <a:solidFill>
                      <a:srgbClr val="C0504D"/>
                    </a:solidFill>
                  </a:rPr>
                  <a:t>4</a:t>
                </a:r>
                <a:endParaRPr lang="en-US" dirty="0">
                  <a:solidFill>
                    <a:srgbClr val="C0504D"/>
                  </a:solidFill>
                </a:endParaRPr>
              </a:p>
            </p:txBody>
          </p:sp>
        </p:grpSp>
        <p:cxnSp>
          <p:nvCxnSpPr>
            <p:cNvPr id="67" name="Straight Arrow Connector 66"/>
            <p:cNvCxnSpPr/>
            <p:nvPr/>
          </p:nvCxnSpPr>
          <p:spPr>
            <a:xfrm rot="5400000">
              <a:off x="5906294" y="3994264"/>
              <a:ext cx="1599406" cy="79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74"/>
            <p:cNvGrpSpPr/>
            <p:nvPr/>
          </p:nvGrpSpPr>
          <p:grpSpPr>
            <a:xfrm>
              <a:off x="6019800" y="3505200"/>
              <a:ext cx="609600" cy="1179731"/>
              <a:chOff x="6019800" y="3505200"/>
              <a:chExt cx="609600" cy="1179731"/>
            </a:xfrm>
          </p:grpSpPr>
          <p:pic>
            <p:nvPicPr>
              <p:cNvPr id="40" name="Picture 11" descr="Papers"/>
              <p:cNvPicPr>
                <a:picLocks noChangeAspect="1" noChangeArrowheads="1"/>
              </p:cNvPicPr>
              <p:nvPr/>
            </p:nvPicPr>
            <p:blipFill>
              <a:blip r:embed="rId13" cstate="print"/>
              <a:srcRect/>
              <a:stretch>
                <a:fillRect/>
              </a:stretch>
            </p:blipFill>
            <p:spPr bwMode="auto">
              <a:xfrm>
                <a:off x="6019800" y="3505200"/>
                <a:ext cx="496358" cy="533400"/>
              </a:xfrm>
              <a:prstGeom prst="rect">
                <a:avLst/>
              </a:prstGeom>
              <a:noFill/>
              <a:ln w="9525">
                <a:noFill/>
                <a:miter lim="800000"/>
                <a:headEnd/>
                <a:tailEnd/>
              </a:ln>
            </p:spPr>
          </p:pic>
          <p:sp>
            <p:nvSpPr>
              <p:cNvPr id="74" name="Text Box 54"/>
              <p:cNvSpPr txBox="1">
                <a:spLocks noChangeArrowheads="1"/>
              </p:cNvSpPr>
              <p:nvPr/>
            </p:nvSpPr>
            <p:spPr bwMode="auto">
              <a:xfrm>
                <a:off x="6026351" y="4038600"/>
                <a:ext cx="603049" cy="646331"/>
              </a:xfrm>
              <a:prstGeom prst="rect">
                <a:avLst/>
              </a:prstGeom>
              <a:noFill/>
              <a:ln w="9525">
                <a:noFill/>
                <a:miter lim="800000"/>
                <a:headEnd/>
                <a:tailEnd/>
              </a:ln>
            </p:spPr>
            <p:txBody>
              <a:bodyPr wrap="none">
                <a:spAutoFit/>
              </a:bodyPr>
              <a:lstStyle/>
              <a:p>
                <a:pPr algn="ctr"/>
                <a:r>
                  <a:rPr lang="en-US" dirty="0" smtClean="0">
                    <a:solidFill>
                      <a:prstClr val="black"/>
                    </a:solidFill>
                  </a:rPr>
                  <a:t>BANK</a:t>
                </a:r>
              </a:p>
              <a:p>
                <a:pPr algn="ctr"/>
                <a:r>
                  <a:rPr lang="en-US" dirty="0" smtClean="0">
                    <a:solidFill>
                      <a:prstClr val="black"/>
                    </a:solidFill>
                  </a:rPr>
                  <a:t>DOX </a:t>
                </a:r>
                <a:endParaRPr lang="en-US" dirty="0">
                  <a:solidFill>
                    <a:prstClr val="black"/>
                  </a:solidFill>
                </a:endParaRPr>
              </a:p>
              <a:p>
                <a:pPr algn="ctr"/>
                <a:endParaRPr lang="en-US" dirty="0">
                  <a:solidFill>
                    <a:prstClr val="black"/>
                  </a:solidFill>
                </a:endParaRPr>
              </a:p>
            </p:txBody>
          </p:sp>
        </p:grpSp>
        <p:cxnSp>
          <p:nvCxnSpPr>
            <p:cNvPr id="77" name="Straight Arrow Connector 76"/>
            <p:cNvCxnSpPr/>
            <p:nvPr/>
          </p:nvCxnSpPr>
          <p:spPr>
            <a:xfrm rot="5400000" flipH="1" flipV="1">
              <a:off x="876300" y="3993175"/>
              <a:ext cx="1752599" cy="15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82"/>
            <p:cNvGrpSpPr/>
            <p:nvPr/>
          </p:nvGrpSpPr>
          <p:grpSpPr>
            <a:xfrm>
              <a:off x="3962400" y="4230469"/>
              <a:ext cx="609600" cy="1179731"/>
              <a:chOff x="6019800" y="3505200"/>
              <a:chExt cx="609600" cy="1179731"/>
            </a:xfrm>
          </p:grpSpPr>
          <p:pic>
            <p:nvPicPr>
              <p:cNvPr id="84" name="Picture 11" descr="Papers"/>
              <p:cNvPicPr>
                <a:picLocks noChangeAspect="1" noChangeArrowheads="1"/>
              </p:cNvPicPr>
              <p:nvPr/>
            </p:nvPicPr>
            <p:blipFill>
              <a:blip r:embed="rId13" cstate="print"/>
              <a:srcRect/>
              <a:stretch>
                <a:fillRect/>
              </a:stretch>
            </p:blipFill>
            <p:spPr bwMode="auto">
              <a:xfrm>
                <a:off x="6019800" y="3505200"/>
                <a:ext cx="496358" cy="533400"/>
              </a:xfrm>
              <a:prstGeom prst="rect">
                <a:avLst/>
              </a:prstGeom>
              <a:noFill/>
              <a:ln w="9525">
                <a:noFill/>
                <a:miter lim="800000"/>
                <a:headEnd/>
                <a:tailEnd/>
              </a:ln>
            </p:spPr>
          </p:pic>
          <p:sp>
            <p:nvSpPr>
              <p:cNvPr id="85" name="Text Box 54"/>
              <p:cNvSpPr txBox="1">
                <a:spLocks noChangeArrowheads="1"/>
              </p:cNvSpPr>
              <p:nvPr/>
            </p:nvSpPr>
            <p:spPr bwMode="auto">
              <a:xfrm>
                <a:off x="6026351" y="4038600"/>
                <a:ext cx="603049" cy="646331"/>
              </a:xfrm>
              <a:prstGeom prst="rect">
                <a:avLst/>
              </a:prstGeom>
              <a:noFill/>
              <a:ln w="9525">
                <a:noFill/>
                <a:miter lim="800000"/>
                <a:headEnd/>
                <a:tailEnd/>
              </a:ln>
            </p:spPr>
            <p:txBody>
              <a:bodyPr wrap="none">
                <a:spAutoFit/>
              </a:bodyPr>
              <a:lstStyle/>
              <a:p>
                <a:pPr algn="ctr"/>
                <a:r>
                  <a:rPr lang="en-US" dirty="0" smtClean="0">
                    <a:solidFill>
                      <a:prstClr val="black"/>
                    </a:solidFill>
                  </a:rPr>
                  <a:t>BANK</a:t>
                </a:r>
              </a:p>
              <a:p>
                <a:pPr algn="ctr"/>
                <a:r>
                  <a:rPr lang="en-US" dirty="0" smtClean="0">
                    <a:solidFill>
                      <a:prstClr val="black"/>
                    </a:solidFill>
                  </a:rPr>
                  <a:t>DOX </a:t>
                </a:r>
                <a:endParaRPr lang="en-US" dirty="0">
                  <a:solidFill>
                    <a:prstClr val="black"/>
                  </a:solidFill>
                </a:endParaRPr>
              </a:p>
              <a:p>
                <a:pPr algn="ctr"/>
                <a:endParaRPr lang="en-US" dirty="0">
                  <a:solidFill>
                    <a:prstClr val="black"/>
                  </a:solidFill>
                </a:endParaRPr>
              </a:p>
            </p:txBody>
          </p:sp>
        </p:grpSp>
        <p:sp>
          <p:nvSpPr>
            <p:cNvPr id="86" name="TextBox 85"/>
            <p:cNvSpPr txBox="1"/>
            <p:nvPr/>
          </p:nvSpPr>
          <p:spPr>
            <a:xfrm>
              <a:off x="4010891" y="3900352"/>
              <a:ext cx="228600" cy="276999"/>
            </a:xfrm>
            <a:prstGeom prst="rect">
              <a:avLst/>
            </a:prstGeom>
            <a:noFill/>
          </p:spPr>
          <p:txBody>
            <a:bodyPr wrap="square" rtlCol="0">
              <a:spAutoFit/>
            </a:bodyPr>
            <a:lstStyle/>
            <a:p>
              <a:r>
                <a:rPr lang="en-US" dirty="0" smtClean="0">
                  <a:solidFill>
                    <a:srgbClr val="00B050"/>
                  </a:solidFill>
                </a:rPr>
                <a:t>6</a:t>
              </a:r>
              <a:endParaRPr lang="en-US" dirty="0">
                <a:solidFill>
                  <a:srgbClr val="00B050"/>
                </a:solidFill>
              </a:endParaRPr>
            </a:p>
          </p:txBody>
        </p:sp>
        <p:grpSp>
          <p:nvGrpSpPr>
            <p:cNvPr id="30" name="Group 90"/>
            <p:cNvGrpSpPr/>
            <p:nvPr/>
          </p:nvGrpSpPr>
          <p:grpSpPr>
            <a:xfrm>
              <a:off x="1828800" y="3352800"/>
              <a:ext cx="685800" cy="1179731"/>
              <a:chOff x="1600200" y="3352800"/>
              <a:chExt cx="685800" cy="1179731"/>
            </a:xfrm>
          </p:grpSpPr>
          <p:grpSp>
            <p:nvGrpSpPr>
              <p:cNvPr id="31" name="Group 86"/>
              <p:cNvGrpSpPr/>
              <p:nvPr/>
            </p:nvGrpSpPr>
            <p:grpSpPr>
              <a:xfrm>
                <a:off x="1600200" y="3352800"/>
                <a:ext cx="609600" cy="1179731"/>
                <a:chOff x="6019800" y="3505200"/>
                <a:chExt cx="609600" cy="1179731"/>
              </a:xfrm>
            </p:grpSpPr>
            <p:pic>
              <p:nvPicPr>
                <p:cNvPr id="88" name="Picture 11" descr="Papers"/>
                <p:cNvPicPr>
                  <a:picLocks noChangeAspect="1" noChangeArrowheads="1"/>
                </p:cNvPicPr>
                <p:nvPr/>
              </p:nvPicPr>
              <p:blipFill>
                <a:blip r:embed="rId13" cstate="print"/>
                <a:srcRect/>
                <a:stretch>
                  <a:fillRect/>
                </a:stretch>
              </p:blipFill>
              <p:spPr bwMode="auto">
                <a:xfrm>
                  <a:off x="6019800" y="3505200"/>
                  <a:ext cx="496358" cy="533400"/>
                </a:xfrm>
                <a:prstGeom prst="rect">
                  <a:avLst/>
                </a:prstGeom>
                <a:noFill/>
                <a:ln w="9525">
                  <a:noFill/>
                  <a:miter lim="800000"/>
                  <a:headEnd/>
                  <a:tailEnd/>
                </a:ln>
              </p:spPr>
            </p:pic>
            <p:sp>
              <p:nvSpPr>
                <p:cNvPr id="89" name="Text Box 54"/>
                <p:cNvSpPr txBox="1">
                  <a:spLocks noChangeArrowheads="1"/>
                </p:cNvSpPr>
                <p:nvPr/>
              </p:nvSpPr>
              <p:spPr bwMode="auto">
                <a:xfrm>
                  <a:off x="6026351" y="4038600"/>
                  <a:ext cx="603049" cy="646331"/>
                </a:xfrm>
                <a:prstGeom prst="rect">
                  <a:avLst/>
                </a:prstGeom>
                <a:noFill/>
                <a:ln w="9525">
                  <a:noFill/>
                  <a:miter lim="800000"/>
                  <a:headEnd/>
                  <a:tailEnd/>
                </a:ln>
              </p:spPr>
              <p:txBody>
                <a:bodyPr wrap="none">
                  <a:spAutoFit/>
                </a:bodyPr>
                <a:lstStyle/>
                <a:p>
                  <a:pPr algn="ctr"/>
                  <a:r>
                    <a:rPr lang="en-US" dirty="0" smtClean="0">
                      <a:solidFill>
                        <a:prstClr val="black"/>
                      </a:solidFill>
                    </a:rPr>
                    <a:t>BANK</a:t>
                  </a:r>
                </a:p>
                <a:p>
                  <a:pPr algn="ctr"/>
                  <a:r>
                    <a:rPr lang="en-US" dirty="0" smtClean="0">
                      <a:solidFill>
                        <a:prstClr val="black"/>
                      </a:solidFill>
                    </a:rPr>
                    <a:t>DOX </a:t>
                  </a:r>
                  <a:endParaRPr lang="en-US" dirty="0">
                    <a:solidFill>
                      <a:prstClr val="black"/>
                    </a:solidFill>
                  </a:endParaRPr>
                </a:p>
                <a:p>
                  <a:pPr algn="ctr"/>
                  <a:endParaRPr lang="en-US" dirty="0">
                    <a:solidFill>
                      <a:prstClr val="black"/>
                    </a:solidFill>
                  </a:endParaRPr>
                </a:p>
              </p:txBody>
            </p:sp>
          </p:grpSp>
          <p:sp>
            <p:nvSpPr>
              <p:cNvPr id="90" name="TextBox 89"/>
              <p:cNvSpPr txBox="1"/>
              <p:nvPr/>
            </p:nvSpPr>
            <p:spPr>
              <a:xfrm>
                <a:off x="2057400" y="3429000"/>
                <a:ext cx="228600" cy="276999"/>
              </a:xfrm>
              <a:prstGeom prst="rect">
                <a:avLst/>
              </a:prstGeom>
              <a:noFill/>
            </p:spPr>
            <p:txBody>
              <a:bodyPr wrap="square" rtlCol="0">
                <a:spAutoFit/>
              </a:bodyPr>
              <a:lstStyle/>
              <a:p>
                <a:r>
                  <a:rPr lang="en-US" dirty="0" smtClean="0">
                    <a:solidFill>
                      <a:srgbClr val="00B050"/>
                    </a:solidFill>
                  </a:rPr>
                  <a:t>7</a:t>
                </a:r>
                <a:endParaRPr lang="en-US" dirty="0">
                  <a:solidFill>
                    <a:srgbClr val="00B050"/>
                  </a:solidFill>
                </a:endParaRPr>
              </a:p>
            </p:txBody>
          </p:sp>
        </p:grpSp>
        <p:cxnSp>
          <p:nvCxnSpPr>
            <p:cNvPr id="92" name="Straight Arrow Connector 91"/>
            <p:cNvCxnSpPr/>
            <p:nvPr/>
          </p:nvCxnSpPr>
          <p:spPr>
            <a:xfrm rot="10800000">
              <a:off x="2362201" y="5410200"/>
              <a:ext cx="3886199" cy="15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
        <p:nvSpPr>
          <p:cNvPr id="33" name="Slide Number Placeholder 32"/>
          <p:cNvSpPr>
            <a:spLocks noGrp="1"/>
          </p:cNvSpPr>
          <p:nvPr>
            <p:ph type="sldNum" sz="quarter" idx="12"/>
          </p:nvPr>
        </p:nvSpPr>
        <p:spPr/>
        <p:txBody>
          <a:bodyPr/>
          <a:lstStyle/>
          <a:p>
            <a:fld id="{3191B047-69F3-4964-A301-5E0E71475040}"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25396113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257300" y="76200"/>
            <a:ext cx="7124700" cy="914400"/>
          </a:xfrm>
        </p:spPr>
        <p:txBody>
          <a:bodyPr>
            <a:normAutofit fontScale="90000"/>
          </a:bodyPr>
          <a:lstStyle/>
          <a:p>
            <a:r>
              <a:rPr lang="en-US" sz="2800" dirty="0" smtClean="0">
                <a:latin typeface="Times New Roman" pitchFamily="18" charset="0"/>
                <a:cs typeface="Times New Roman" pitchFamily="18" charset="0"/>
              </a:rPr>
              <a:t>Typical Documents Required</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For Payment Under an L/C</a:t>
            </a:r>
            <a:endParaRPr lang="en-US" sz="2800" dirty="0" smtClean="0"/>
          </a:p>
        </p:txBody>
      </p:sp>
      <p:sp>
        <p:nvSpPr>
          <p:cNvPr id="114691" name="Content Placeholder 2"/>
          <p:cNvSpPr>
            <a:spLocks noGrp="1"/>
          </p:cNvSpPr>
          <p:nvPr>
            <p:ph sz="half" idx="1"/>
          </p:nvPr>
        </p:nvSpPr>
        <p:spPr>
          <a:xfrm>
            <a:off x="685800" y="1143000"/>
            <a:ext cx="4038600" cy="4525963"/>
          </a:xfrm>
        </p:spPr>
        <p:txBody>
          <a:bodyPr>
            <a:noAutofit/>
          </a:bodyPr>
          <a:lstStyle/>
          <a:p>
            <a:r>
              <a:rPr lang="en-US" sz="1800" b="1" dirty="0" smtClean="0">
                <a:latin typeface="Times New Roman" pitchFamily="18" charset="0"/>
                <a:cs typeface="Times New Roman" pitchFamily="18" charset="0"/>
              </a:rPr>
              <a:t>Proviso</a:t>
            </a:r>
            <a:r>
              <a:rPr lang="en-US" sz="1800" b="0" dirty="0" smtClean="0">
                <a:latin typeface="Times New Roman" pitchFamily="18" charset="0"/>
                <a:cs typeface="Times New Roman" pitchFamily="18" charset="0"/>
              </a:rPr>
              <a:t>: Payment of a Documentary Letter of Credit has nothing to do with the physical movement of the goods</a:t>
            </a:r>
          </a:p>
          <a:p>
            <a:r>
              <a:rPr lang="en-US" sz="1800" b="1" dirty="0" smtClean="0">
                <a:latin typeface="Times New Roman" pitchFamily="18" charset="0"/>
                <a:cs typeface="Times New Roman" pitchFamily="18" charset="0"/>
              </a:rPr>
              <a:t>Remember</a:t>
            </a:r>
            <a:r>
              <a:rPr lang="en-US" sz="1800"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B</a:t>
            </a:r>
            <a:r>
              <a:rPr lang="en-US" sz="1800" b="0" dirty="0" smtClean="0">
                <a:latin typeface="Times New Roman" pitchFamily="18" charset="0"/>
                <a:cs typeface="Times New Roman" pitchFamily="18" charset="0"/>
              </a:rPr>
              <a:t>anks only care about the timely presentation of designated documents at a specified place</a:t>
            </a:r>
          </a:p>
          <a:p>
            <a:pPr lvl="1"/>
            <a:r>
              <a:rPr lang="en-US" sz="1800" dirty="0" smtClean="0">
                <a:latin typeface="Times New Roman" pitchFamily="18" charset="0"/>
                <a:cs typeface="Times New Roman" pitchFamily="18" charset="0"/>
              </a:rPr>
              <a:t>Original L/C</a:t>
            </a:r>
          </a:p>
          <a:p>
            <a:pPr lvl="1"/>
            <a:r>
              <a:rPr lang="en-US" sz="1800" dirty="0" smtClean="0">
                <a:latin typeface="Times New Roman" pitchFamily="18" charset="0"/>
                <a:cs typeface="Times New Roman" pitchFamily="18" charset="0"/>
              </a:rPr>
              <a:t>Commercial invoice</a:t>
            </a:r>
          </a:p>
          <a:p>
            <a:pPr lvl="1"/>
            <a:r>
              <a:rPr lang="en-US" sz="1800" dirty="0" smtClean="0">
                <a:latin typeface="Times New Roman" pitchFamily="18" charset="0"/>
                <a:cs typeface="Times New Roman" pitchFamily="18" charset="0"/>
              </a:rPr>
              <a:t>Airway bill or ocean bill of lading</a:t>
            </a:r>
          </a:p>
          <a:p>
            <a:pPr lvl="1"/>
            <a:r>
              <a:rPr lang="en-US" sz="1800" dirty="0" smtClean="0">
                <a:latin typeface="Times New Roman" pitchFamily="18" charset="0"/>
                <a:cs typeface="Times New Roman" pitchFamily="18" charset="0"/>
              </a:rPr>
              <a:t>Packing List</a:t>
            </a:r>
          </a:p>
          <a:p>
            <a:pPr lvl="1"/>
            <a:r>
              <a:rPr lang="en-US" sz="1800" dirty="0" smtClean="0">
                <a:latin typeface="Times New Roman" pitchFamily="18" charset="0"/>
                <a:cs typeface="Times New Roman" pitchFamily="18" charset="0"/>
              </a:rPr>
              <a:t>Insurance policy or certificate</a:t>
            </a:r>
          </a:p>
          <a:p>
            <a:pPr lvl="1"/>
            <a:r>
              <a:rPr lang="en-US" sz="1800" dirty="0" smtClean="0">
                <a:latin typeface="Times New Roman" pitchFamily="18" charset="0"/>
                <a:cs typeface="Times New Roman" pitchFamily="18" charset="0"/>
              </a:rPr>
              <a:t>Certificate of origin</a:t>
            </a:r>
          </a:p>
          <a:p>
            <a:pPr lvl="1"/>
            <a:r>
              <a:rPr lang="en-US" sz="1800" dirty="0" err="1" smtClean="0">
                <a:latin typeface="Times New Roman" pitchFamily="18" charset="0"/>
                <a:cs typeface="Times New Roman" pitchFamily="18" charset="0"/>
              </a:rPr>
              <a:t>Phyto</a:t>
            </a:r>
            <a:r>
              <a:rPr lang="en-US" sz="1800" dirty="0" smtClean="0">
                <a:latin typeface="Times New Roman" pitchFamily="18" charset="0"/>
                <a:cs typeface="Times New Roman" pitchFamily="18" charset="0"/>
              </a:rPr>
              <a:t> sanitary certificate</a:t>
            </a:r>
          </a:p>
          <a:p>
            <a:pPr lvl="1"/>
            <a:r>
              <a:rPr lang="en-US" sz="1800" dirty="0" smtClean="0">
                <a:latin typeface="Times New Roman" pitchFamily="18" charset="0"/>
                <a:cs typeface="Times New Roman" pitchFamily="18" charset="0"/>
              </a:rPr>
              <a:t>Inspection certificate</a:t>
            </a:r>
          </a:p>
          <a:p>
            <a:pPr lvl="1"/>
            <a:r>
              <a:rPr lang="en-US" sz="1800" dirty="0" smtClean="0">
                <a:latin typeface="Times New Roman" pitchFamily="18" charset="0"/>
                <a:cs typeface="Times New Roman" pitchFamily="18" charset="0"/>
              </a:rPr>
              <a:t>Sight/time draft</a:t>
            </a:r>
          </a:p>
          <a:p>
            <a:pPr>
              <a:buNone/>
            </a:pPr>
            <a:endParaRPr lang="en-US" sz="1800" dirty="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191B047-69F3-4964-A301-5E0E71475040}" type="slidenum">
              <a:rPr lang="en-US" smtClean="0"/>
              <a:pPr/>
              <a:t>48</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799" y="1835150"/>
            <a:ext cx="2032855" cy="142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154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257300" y="228600"/>
            <a:ext cx="7124700" cy="914400"/>
          </a:xfrm>
        </p:spPr>
        <p:txBody>
          <a:bodyPr>
            <a:normAutofit fontScale="90000"/>
          </a:bodyPr>
          <a:lstStyle/>
          <a:p>
            <a:r>
              <a:rPr lang="en-US" sz="2800" dirty="0" smtClean="0">
                <a:latin typeface="Times New Roman" pitchFamily="18" charset="0"/>
                <a:cs typeface="Times New Roman" pitchFamily="18" charset="0"/>
              </a:rPr>
              <a:t>Tips for Working With</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Export Letters of Credit</a:t>
            </a:r>
            <a:endParaRPr lang="en-US" sz="2800" dirty="0" smtClean="0"/>
          </a:p>
        </p:txBody>
      </p:sp>
      <p:sp>
        <p:nvSpPr>
          <p:cNvPr id="114691" name="Content Placeholder 2"/>
          <p:cNvSpPr>
            <a:spLocks noGrp="1"/>
          </p:cNvSpPr>
          <p:nvPr>
            <p:ph sz="half" idx="1"/>
          </p:nvPr>
        </p:nvSpPr>
        <p:spPr>
          <a:xfrm>
            <a:off x="685800" y="1447800"/>
            <a:ext cx="4038600" cy="4525963"/>
          </a:xfrm>
        </p:spPr>
        <p:txBody>
          <a:bodyPr>
            <a:normAutofit/>
          </a:bodyPr>
          <a:lstStyle/>
          <a:p>
            <a:r>
              <a:rPr lang="en-US" sz="1800" dirty="0" smtClean="0">
                <a:latin typeface="Times New Roman" pitchFamily="18" charset="0"/>
                <a:cs typeface="Times New Roman" pitchFamily="18" charset="0"/>
              </a:rPr>
              <a:t>Take the lead in the negotiation process</a:t>
            </a:r>
          </a:p>
          <a:p>
            <a:pPr lvl="1"/>
            <a:r>
              <a:rPr lang="en-US" sz="1600" dirty="0" smtClean="0">
                <a:latin typeface="Times New Roman" pitchFamily="18" charset="0"/>
                <a:cs typeface="Times New Roman" pitchFamily="18" charset="0"/>
              </a:rPr>
              <a:t>Be the first to present your preferred terms (send a checklist to the buyer before he/she applies for the credit)</a:t>
            </a:r>
          </a:p>
          <a:p>
            <a:r>
              <a:rPr lang="en-US" sz="1800" dirty="0" smtClean="0">
                <a:latin typeface="Times New Roman" pitchFamily="18" charset="0"/>
                <a:cs typeface="Times New Roman" pitchFamily="18" charset="0"/>
              </a:rPr>
              <a:t>Currency always in USD</a:t>
            </a:r>
          </a:p>
          <a:p>
            <a:r>
              <a:rPr lang="en-US" sz="1800" dirty="0" smtClean="0">
                <a:latin typeface="Times New Roman" pitchFamily="18" charset="0"/>
                <a:cs typeface="Times New Roman" pitchFamily="18" charset="0"/>
              </a:rPr>
              <a:t>Minimize the number of banks involved</a:t>
            </a:r>
          </a:p>
          <a:p>
            <a:pPr lvl="1"/>
            <a:r>
              <a:rPr lang="en-US" sz="1600" dirty="0" smtClean="0">
                <a:latin typeface="Times New Roman" pitchFamily="18" charset="0"/>
                <a:cs typeface="Times New Roman" pitchFamily="18" charset="0"/>
              </a:rPr>
              <a:t>State your preferred bank for advice, confirmation and/or negotiation</a:t>
            </a:r>
          </a:p>
          <a:p>
            <a:r>
              <a:rPr lang="en-US" sz="1800" dirty="0" smtClean="0">
                <a:latin typeface="Times New Roman" pitchFamily="18" charset="0"/>
                <a:cs typeface="Times New Roman" pitchFamily="18" charset="0"/>
              </a:rPr>
              <a:t>Stipulate that the credit is available at the counters of your bank</a:t>
            </a:r>
          </a:p>
          <a:p>
            <a:pPr lvl="0"/>
            <a:r>
              <a:rPr lang="en-US" sz="1800" dirty="0">
                <a:solidFill>
                  <a:prstClr val="black"/>
                </a:solidFill>
                <a:latin typeface="Times New Roman" pitchFamily="18" charset="0"/>
                <a:cs typeface="Times New Roman" pitchFamily="18" charset="0"/>
              </a:rPr>
              <a:t>Don’t use overly complex product descriptions</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191B047-69F3-4964-A301-5E0E71475040}" type="slidenum">
              <a:rPr lang="en-US" smtClean="0">
                <a:solidFill>
                  <a:prstClr val="black">
                    <a:tint val="75000"/>
                  </a:prstClr>
                </a:solidFill>
              </a:rPr>
              <a:pPr/>
              <a:t>49</a:t>
            </a:fld>
            <a:endParaRPr lang="en-US" dirty="0">
              <a:solidFill>
                <a:prstClr val="black">
                  <a:tint val="75000"/>
                </a:prstClr>
              </a:solidFill>
            </a:endParaRPr>
          </a:p>
        </p:txBody>
      </p:sp>
      <p:pic>
        <p:nvPicPr>
          <p:cNvPr id="5" name="Picture 10" descr="diversityme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676400"/>
            <a:ext cx="240268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118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1143000"/>
          </a:xfrm>
        </p:spPr>
        <p:txBody>
          <a:bodyPr/>
          <a:lstStyle/>
          <a:p>
            <a:pPr eaLnBrk="1" hangingPunct="1"/>
            <a:r>
              <a:rPr lang="en-US" sz="2800" dirty="0" smtClean="0"/>
              <a:t>The Formation of International Sales Agreements</a:t>
            </a:r>
          </a:p>
        </p:txBody>
      </p:sp>
      <p:sp>
        <p:nvSpPr>
          <p:cNvPr id="14339" name="Content Placeholder 2"/>
          <p:cNvSpPr>
            <a:spLocks noGrp="1"/>
          </p:cNvSpPr>
          <p:nvPr>
            <p:ph sz="half" idx="1"/>
          </p:nvPr>
        </p:nvSpPr>
        <p:spPr>
          <a:xfrm>
            <a:off x="457200" y="1066800"/>
            <a:ext cx="4038600" cy="4525963"/>
          </a:xfrm>
        </p:spPr>
        <p:txBody>
          <a:bodyPr/>
          <a:lstStyle/>
          <a:p>
            <a:pPr eaLnBrk="1" hangingPunct="1"/>
            <a:r>
              <a:rPr lang="en-US" sz="1800" dirty="0" smtClean="0"/>
              <a:t>Technically, a “contract” is not required for two or more parties to do business </a:t>
            </a:r>
            <a:r>
              <a:rPr lang="en-US" sz="1800" dirty="0" smtClean="0"/>
              <a:t>internationally (although it’s a good idea….)</a:t>
            </a:r>
            <a:endParaRPr lang="en-US" sz="1800" dirty="0" smtClean="0"/>
          </a:p>
          <a:p>
            <a:pPr eaLnBrk="1" hangingPunct="1"/>
            <a:r>
              <a:rPr lang="en-US" sz="1800" dirty="0" smtClean="0"/>
              <a:t>The key is to have written proof of the terms of the agreement, intent of the parties and required actions</a:t>
            </a:r>
          </a:p>
          <a:p>
            <a:pPr lvl="1" eaLnBrk="1" hangingPunct="1"/>
            <a:r>
              <a:rPr lang="en-US" sz="1600" dirty="0" smtClean="0"/>
              <a:t>International Sales Agreement</a:t>
            </a:r>
          </a:p>
          <a:p>
            <a:pPr lvl="1" eaLnBrk="1" hangingPunct="1"/>
            <a:r>
              <a:rPr lang="en-US" sz="1600" dirty="0" smtClean="0"/>
              <a:t>Export Price Quote &amp; Purchase order</a:t>
            </a:r>
          </a:p>
          <a:p>
            <a:pPr lvl="1" eaLnBrk="1" hangingPunct="1"/>
            <a:r>
              <a:rPr lang="en-US" sz="1600" dirty="0" smtClean="0"/>
              <a:t>The “cocktail napkin” approach</a:t>
            </a:r>
          </a:p>
          <a:p>
            <a:pPr eaLnBrk="1" hangingPunct="1"/>
            <a:r>
              <a:rPr lang="en-US" sz="1800" dirty="0" smtClean="0"/>
              <a:t>Business transactions can be conducted without a written contract, but should be supported by documentation that demonstrates </a:t>
            </a:r>
            <a:r>
              <a:rPr lang="en-US" sz="1800" i="1" dirty="0" smtClean="0"/>
              <a:t>Offer</a:t>
            </a:r>
            <a:r>
              <a:rPr lang="en-US" sz="1800" dirty="0" smtClean="0"/>
              <a:t>, </a:t>
            </a:r>
            <a:r>
              <a:rPr lang="en-US" sz="1800" i="1" dirty="0" smtClean="0"/>
              <a:t>Acceptance</a:t>
            </a:r>
            <a:r>
              <a:rPr lang="en-US" sz="1800" dirty="0" smtClean="0"/>
              <a:t> and </a:t>
            </a:r>
            <a:r>
              <a:rPr lang="en-US" sz="1800" i="1" dirty="0" smtClean="0"/>
              <a:t>Consideration</a:t>
            </a:r>
          </a:p>
          <a:p>
            <a:pPr lvl="1" eaLnBrk="1" hangingPunct="1"/>
            <a:r>
              <a:rPr lang="en-US" sz="1600" dirty="0" smtClean="0"/>
              <a:t>Formation of a “contract” is based on the documentation trail, intent of the parties and/or practices of the trade</a:t>
            </a:r>
          </a:p>
          <a:p>
            <a:pPr eaLnBrk="1" hangingPunct="1"/>
            <a:endParaRPr lang="en-US" sz="1800" dirty="0" smtClean="0"/>
          </a:p>
          <a:p>
            <a:pPr eaLnBrk="1" hangingPunct="1"/>
            <a:endParaRPr lang="en-US" sz="1800" dirty="0" smtClean="0"/>
          </a:p>
          <a:p>
            <a:pPr eaLnBrk="1" hangingPunct="1"/>
            <a:endParaRPr lang="en-US" sz="1800" dirty="0" smtClean="0"/>
          </a:p>
        </p:txBody>
      </p:sp>
      <p:sp>
        <p:nvSpPr>
          <p:cNvPr id="10" name="Slide Number Placeholder 9"/>
          <p:cNvSpPr>
            <a:spLocks noGrp="1"/>
          </p:cNvSpPr>
          <p:nvPr>
            <p:ph type="sldNum" sz="quarter" idx="12"/>
          </p:nvPr>
        </p:nvSpPr>
        <p:spPr/>
        <p:txBody>
          <a:bodyPr/>
          <a:lstStyle/>
          <a:p>
            <a:pPr>
              <a:defRPr/>
            </a:pPr>
            <a:fld id="{D6223229-261A-42B1-8FA4-68A0CEAE9288}" type="slidenum">
              <a:rPr lang="en-US" smtClean="0"/>
              <a:pPr>
                <a:defRPr/>
              </a:pPr>
              <a:t>5</a:t>
            </a:fld>
            <a:endParaRPr lang="en-US" dirty="0"/>
          </a:p>
        </p:txBody>
      </p:sp>
      <p:pic>
        <p:nvPicPr>
          <p:cNvPr id="5" name="Picture 2" descr="C:\Users\dannyg723\Documents\SlidePictures\buysellbuttons.jpg"/>
          <p:cNvPicPr>
            <a:picLocks noGrp="1" noChangeAspect="1" noChangeArrowheads="1"/>
          </p:cNvPicPr>
          <p:nvPr>
            <p:ph sz="half" idx="2"/>
          </p:nvPr>
        </p:nvPicPr>
        <p:blipFill>
          <a:blip r:embed="rId3" cstate="print"/>
          <a:srcRect/>
          <a:stretch>
            <a:fillRect/>
          </a:stretch>
        </p:blipFill>
        <p:spPr>
          <a:xfrm>
            <a:off x="5791200" y="1752600"/>
            <a:ext cx="2135678" cy="1420262"/>
          </a:xfrm>
          <a:noFill/>
        </p:spPr>
      </p:pic>
    </p:spTree>
    <p:extLst>
      <p:ext uri="{BB962C8B-B14F-4D97-AF65-F5344CB8AC3E}">
        <p14:creationId xmlns:p14="http://schemas.microsoft.com/office/powerpoint/2010/main" val="37778366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257300" y="228600"/>
            <a:ext cx="7124700" cy="914400"/>
          </a:xfrm>
        </p:spPr>
        <p:txBody>
          <a:bodyPr>
            <a:normAutofit fontScale="90000"/>
          </a:bodyPr>
          <a:lstStyle/>
          <a:p>
            <a:r>
              <a:rPr lang="en-US" sz="2800" dirty="0" smtClean="0">
                <a:latin typeface="Times New Roman" pitchFamily="18" charset="0"/>
                <a:cs typeface="Times New Roman" pitchFamily="18" charset="0"/>
              </a:rPr>
              <a:t>Tips for Working With</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Export Letters of Credit</a:t>
            </a:r>
            <a:endParaRPr lang="en-US" sz="2800" dirty="0" smtClean="0"/>
          </a:p>
        </p:txBody>
      </p:sp>
      <p:sp>
        <p:nvSpPr>
          <p:cNvPr id="114691" name="Content Placeholder 2"/>
          <p:cNvSpPr>
            <a:spLocks noGrp="1"/>
          </p:cNvSpPr>
          <p:nvPr>
            <p:ph sz="half" idx="1"/>
          </p:nvPr>
        </p:nvSpPr>
        <p:spPr>
          <a:xfrm>
            <a:off x="685800" y="1371600"/>
            <a:ext cx="4038600" cy="4525963"/>
          </a:xfrm>
        </p:spPr>
        <p:txBody>
          <a:bodyPr>
            <a:normAutofit fontScale="92500" lnSpcReduction="20000"/>
          </a:bodyPr>
          <a:lstStyle/>
          <a:p>
            <a:r>
              <a:rPr lang="en-US" sz="1900" dirty="0" smtClean="0">
                <a:latin typeface="Times New Roman" pitchFamily="18" charset="0"/>
                <a:cs typeface="Times New Roman" pitchFamily="18" charset="0"/>
              </a:rPr>
              <a:t>Only agree to documents that your customer really needs (originals &amp; copies)</a:t>
            </a:r>
          </a:p>
          <a:p>
            <a:r>
              <a:rPr lang="en-US" sz="1900" dirty="0" smtClean="0">
                <a:latin typeface="Times New Roman" pitchFamily="18" charset="0"/>
                <a:cs typeface="Times New Roman" pitchFamily="18" charset="0"/>
              </a:rPr>
              <a:t>Allow for transshipments</a:t>
            </a:r>
          </a:p>
          <a:p>
            <a:r>
              <a:rPr lang="en-US" sz="1900" dirty="0" smtClean="0">
                <a:latin typeface="Times New Roman" pitchFamily="18" charset="0"/>
                <a:cs typeface="Times New Roman" pitchFamily="18" charset="0"/>
              </a:rPr>
              <a:t>Allow for partial shipments</a:t>
            </a:r>
          </a:p>
          <a:p>
            <a:r>
              <a:rPr lang="en-US" sz="1900" dirty="0" smtClean="0">
                <a:latin typeface="Times New Roman" pitchFamily="18" charset="0"/>
                <a:cs typeface="Times New Roman" pitchFamily="18" charset="0"/>
              </a:rPr>
              <a:t>Select the Incoterm that makes the most operational and financial sense for your company</a:t>
            </a:r>
          </a:p>
          <a:p>
            <a:r>
              <a:rPr lang="en-US" sz="1900" dirty="0" smtClean="0">
                <a:latin typeface="Times New Roman" pitchFamily="18" charset="0"/>
                <a:cs typeface="Times New Roman" pitchFamily="18" charset="0"/>
              </a:rPr>
              <a:t>Use the banking system to make sure you get paid before your customer gets the documents</a:t>
            </a:r>
          </a:p>
          <a:p>
            <a:pPr lvl="1"/>
            <a:r>
              <a:rPr lang="en-US" sz="1700" dirty="0" smtClean="0">
                <a:latin typeface="Times New Roman" pitchFamily="18" charset="0"/>
                <a:cs typeface="Times New Roman" pitchFamily="18" charset="0"/>
              </a:rPr>
              <a:t>“To Order” for ocean shipments</a:t>
            </a:r>
          </a:p>
          <a:p>
            <a:pPr lvl="1"/>
            <a:r>
              <a:rPr lang="en-US" sz="1700" dirty="0" smtClean="0">
                <a:latin typeface="Times New Roman" pitchFamily="18" charset="0"/>
                <a:cs typeface="Times New Roman" pitchFamily="18" charset="0"/>
              </a:rPr>
              <a:t>Consigned to a bank for air shipments</a:t>
            </a:r>
          </a:p>
          <a:p>
            <a:pPr lvl="1"/>
            <a:r>
              <a:rPr lang="en-US" sz="1700" dirty="0" smtClean="0">
                <a:latin typeface="Times New Roman" pitchFamily="18" charset="0"/>
                <a:cs typeface="Times New Roman" pitchFamily="18" charset="0"/>
              </a:rPr>
              <a:t>Use F.F. to control copies of docs at destination</a:t>
            </a:r>
          </a:p>
          <a:p>
            <a:r>
              <a:rPr lang="en-US" sz="1900" dirty="0" smtClean="0">
                <a:latin typeface="Times New Roman" pitchFamily="18" charset="0"/>
                <a:cs typeface="Times New Roman" pitchFamily="18" charset="0"/>
              </a:rPr>
              <a:t>Draw drafts on a bank, not your customer</a:t>
            </a:r>
          </a:p>
          <a:p>
            <a:pPr marL="0" indent="0">
              <a:buNone/>
            </a:pP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191B047-69F3-4964-A301-5E0E71475040}" type="slidenum">
              <a:rPr lang="en-US" smtClean="0">
                <a:solidFill>
                  <a:prstClr val="black">
                    <a:tint val="75000"/>
                  </a:prstClr>
                </a:solidFill>
              </a:rPr>
              <a:pPr/>
              <a:t>50</a:t>
            </a:fld>
            <a:endParaRPr lang="en-US" dirty="0">
              <a:solidFill>
                <a:prstClr val="black">
                  <a:tint val="75000"/>
                </a:prstClr>
              </a:solidFill>
            </a:endParaRPr>
          </a:p>
        </p:txBody>
      </p:sp>
      <p:pic>
        <p:nvPicPr>
          <p:cNvPr id="5" name="Picture 6" descr="Miam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900" y="1905000"/>
            <a:ext cx="2362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3086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257300" y="228600"/>
            <a:ext cx="7124700" cy="914400"/>
          </a:xfrm>
        </p:spPr>
        <p:txBody>
          <a:bodyPr>
            <a:normAutofit fontScale="90000"/>
          </a:bodyPr>
          <a:lstStyle/>
          <a:p>
            <a:r>
              <a:rPr lang="en-US" sz="2800" dirty="0" smtClean="0">
                <a:latin typeface="Times New Roman" pitchFamily="18" charset="0"/>
                <a:cs typeface="Times New Roman" pitchFamily="18" charset="0"/>
              </a:rPr>
              <a:t>Tips for Working With</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Export Letters of Credit</a:t>
            </a:r>
            <a:endParaRPr lang="en-US" sz="2800" dirty="0" smtClean="0"/>
          </a:p>
        </p:txBody>
      </p:sp>
      <p:sp>
        <p:nvSpPr>
          <p:cNvPr id="114691" name="Content Placeholder 2"/>
          <p:cNvSpPr>
            <a:spLocks noGrp="1"/>
          </p:cNvSpPr>
          <p:nvPr>
            <p:ph sz="half" idx="1"/>
          </p:nvPr>
        </p:nvSpPr>
        <p:spPr>
          <a:xfrm>
            <a:off x="685800" y="1371600"/>
            <a:ext cx="4038600" cy="4525963"/>
          </a:xfrm>
        </p:spPr>
        <p:txBody>
          <a:bodyPr>
            <a:normAutofit/>
          </a:bodyPr>
          <a:lstStyle/>
          <a:p>
            <a:r>
              <a:rPr lang="en-US" sz="1800" dirty="0" smtClean="0">
                <a:latin typeface="Times New Roman" pitchFamily="18" charset="0"/>
                <a:cs typeface="Times New Roman" pitchFamily="18" charset="0"/>
              </a:rPr>
              <a:t>Don’t stipulate too much time for expiration of the L/C (no more than 4 months)</a:t>
            </a:r>
          </a:p>
          <a:p>
            <a:r>
              <a:rPr lang="en-US" sz="1800" dirty="0" smtClean="0">
                <a:latin typeface="Times New Roman" pitchFamily="18" charset="0"/>
                <a:cs typeface="Times New Roman" pitchFamily="18" charset="0"/>
              </a:rPr>
              <a:t>When considering expiration, shipment and last presentation dates, make sure there are no holidays that may delay activities</a:t>
            </a:r>
          </a:p>
          <a:p>
            <a:r>
              <a:rPr lang="en-US" sz="1800" dirty="0" smtClean="0">
                <a:latin typeface="Times New Roman" pitchFamily="18" charset="0"/>
                <a:cs typeface="Times New Roman" pitchFamily="18" charset="0"/>
              </a:rPr>
              <a:t>Have a central point of contact for the handling of all L/C’s</a:t>
            </a:r>
          </a:p>
          <a:p>
            <a:pPr lvl="1"/>
            <a:r>
              <a:rPr lang="en-US" sz="1600" dirty="0" smtClean="0">
                <a:latin typeface="Times New Roman" pitchFamily="18" charset="0"/>
                <a:cs typeface="Times New Roman" pitchFamily="18" charset="0"/>
              </a:rPr>
              <a:t>Logistics or finance</a:t>
            </a:r>
          </a:p>
          <a:p>
            <a:r>
              <a:rPr lang="en-US" sz="1800" dirty="0" smtClean="0">
                <a:latin typeface="Times New Roman" pitchFamily="18" charset="0"/>
                <a:cs typeface="Times New Roman" pitchFamily="18" charset="0"/>
              </a:rPr>
              <a:t>Work with a bank that has strong on-line capabilities</a:t>
            </a:r>
            <a:endParaRPr lang="en-US" sz="1600" dirty="0">
              <a:latin typeface="Times New Roman" pitchFamily="18" charset="0"/>
              <a:cs typeface="Times New Roman" pitchFamily="18" charset="0"/>
            </a:endParaRPr>
          </a:p>
          <a:p>
            <a:pPr lvl="1"/>
            <a:r>
              <a:rPr lang="en-US" sz="1600" dirty="0" smtClean="0">
                <a:latin typeface="Times New Roman" pitchFamily="18" charset="0"/>
                <a:cs typeface="Times New Roman" pitchFamily="18" charset="0"/>
              </a:rPr>
              <a:t>Visibility into all L/C activity</a:t>
            </a:r>
          </a:p>
        </p:txBody>
      </p:sp>
      <p:sp>
        <p:nvSpPr>
          <p:cNvPr id="2" name="Slide Number Placeholder 1"/>
          <p:cNvSpPr>
            <a:spLocks noGrp="1"/>
          </p:cNvSpPr>
          <p:nvPr>
            <p:ph type="sldNum" sz="quarter" idx="12"/>
          </p:nvPr>
        </p:nvSpPr>
        <p:spPr/>
        <p:txBody>
          <a:bodyPr/>
          <a:lstStyle/>
          <a:p>
            <a:fld id="{3191B047-69F3-4964-A301-5E0E71475040}" type="slidenum">
              <a:rPr lang="en-US" smtClean="0">
                <a:solidFill>
                  <a:prstClr val="black">
                    <a:tint val="75000"/>
                  </a:prstClr>
                </a:solidFill>
              </a:rPr>
              <a:pPr/>
              <a:t>51</a:t>
            </a:fld>
            <a:endParaRPr lang="en-US" dirty="0">
              <a:solidFill>
                <a:prstClr val="black">
                  <a:tint val="75000"/>
                </a:prstClr>
              </a:solidFill>
            </a:endParaRPr>
          </a:p>
        </p:txBody>
      </p:sp>
      <p:pic>
        <p:nvPicPr>
          <p:cNvPr id="5" name="Picture 6" descr="vesselat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649506"/>
            <a:ext cx="243436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320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677214" y="2187575"/>
            <a:ext cx="7772400" cy="1470025"/>
          </a:xfrm>
        </p:spPr>
        <p:txBody>
          <a:bodyPr/>
          <a:lstStyle/>
          <a:p>
            <a:pPr eaLnBrk="1" hangingPunct="1"/>
            <a:r>
              <a:rPr lang="en-US" dirty="0" smtClean="0">
                <a:cs typeface="Arial" pitchFamily="34" charset="0"/>
              </a:rPr>
              <a:t>Thank You Very Much!!! </a:t>
            </a:r>
            <a:br>
              <a:rPr lang="en-US" dirty="0" smtClean="0">
                <a:cs typeface="Arial" pitchFamily="34" charset="0"/>
              </a:rPr>
            </a:br>
            <a:r>
              <a:rPr lang="en-US" sz="1000" dirty="0" smtClean="0">
                <a:cs typeface="Arial" pitchFamily="34" charset="0"/>
              </a:rPr>
              <a:t/>
            </a:r>
            <a:br>
              <a:rPr lang="en-US" sz="1000" dirty="0" smtClean="0">
                <a:cs typeface="Arial" pitchFamily="34" charset="0"/>
              </a:rPr>
            </a:br>
            <a:r>
              <a:rPr lang="en-US" sz="1000" dirty="0">
                <a:cs typeface="Arial" pitchFamily="34" charset="0"/>
              </a:rPr>
              <a:t/>
            </a:r>
            <a:br>
              <a:rPr lang="en-US" sz="1000" dirty="0">
                <a:cs typeface="Arial" pitchFamily="34" charset="0"/>
              </a:rPr>
            </a:br>
            <a:r>
              <a:rPr lang="en-US" sz="2400" dirty="0" smtClean="0">
                <a:cs typeface="Arial" pitchFamily="34" charset="0"/>
              </a:rPr>
              <a:t> </a:t>
            </a:r>
            <a:br>
              <a:rPr lang="en-US" sz="2400" dirty="0" smtClean="0">
                <a:cs typeface="Arial" pitchFamily="34" charset="0"/>
              </a:rPr>
            </a:br>
            <a:r>
              <a:rPr lang="en-US" sz="2400" dirty="0" smtClean="0">
                <a:cs typeface="Arial" pitchFamily="34" charset="0"/>
              </a:rPr>
              <a:t>dgardner@tradefacil.com</a:t>
            </a:r>
            <a:r>
              <a:rPr lang="en-US" sz="1100" dirty="0" smtClean="0">
                <a:cs typeface="Arial" pitchFamily="34" charset="0"/>
              </a:rPr>
              <a:t/>
            </a:r>
            <a:br>
              <a:rPr lang="en-US" sz="1100" dirty="0" smtClean="0">
                <a:cs typeface="Arial" pitchFamily="34" charset="0"/>
              </a:rPr>
            </a:br>
            <a:r>
              <a:rPr lang="en-US" sz="2400" dirty="0" smtClean="0">
                <a:cs typeface="Arial" pitchFamily="34" charset="0"/>
              </a:rPr>
              <a:t>1 (424) 257 7815</a:t>
            </a:r>
            <a:r>
              <a:rPr lang="en-US" sz="1800" dirty="0" smtClean="0">
                <a:cs typeface="Arial" pitchFamily="34" charset="0"/>
              </a:rPr>
              <a:t/>
            </a:r>
            <a:br>
              <a:rPr lang="en-US" sz="1800" dirty="0" smtClean="0">
                <a:cs typeface="Arial" pitchFamily="34" charset="0"/>
              </a:rPr>
            </a:br>
            <a:r>
              <a:rPr lang="en-US" sz="2400" dirty="0">
                <a:cs typeface="Arial" pitchFamily="34" charset="0"/>
              </a:rPr>
              <a:t/>
            </a:r>
            <a:br>
              <a:rPr lang="en-US" sz="2400" dirty="0">
                <a:cs typeface="Arial" pitchFamily="34" charset="0"/>
              </a:rPr>
            </a:br>
            <a:endParaRPr lang="en-US" dirty="0" smtClean="0">
              <a:cs typeface="Arial" pitchFamily="34" charset="0"/>
            </a:endParaRPr>
          </a:p>
        </p:txBody>
      </p:sp>
      <p:pic>
        <p:nvPicPr>
          <p:cNvPr id="4" name="Picture 3" descr="Logo.bmp"/>
          <p:cNvPicPr/>
          <p:nvPr/>
        </p:nvPicPr>
        <p:blipFill>
          <a:blip r:embed="rId3" cstate="print"/>
          <a:srcRect/>
          <a:stretch>
            <a:fillRect/>
          </a:stretch>
        </p:blipFill>
        <p:spPr bwMode="auto">
          <a:xfrm>
            <a:off x="3962400" y="5867400"/>
            <a:ext cx="1219200" cy="685800"/>
          </a:xfrm>
          <a:prstGeom prst="rect">
            <a:avLst/>
          </a:prstGeom>
          <a:noFill/>
          <a:ln w="9525">
            <a:noFill/>
            <a:miter lim="800000"/>
            <a:headEnd/>
            <a:tailEnd/>
          </a:ln>
        </p:spPr>
      </p:pic>
      <p:sp>
        <p:nvSpPr>
          <p:cNvPr id="2" name="TextBox 1"/>
          <p:cNvSpPr txBox="1"/>
          <p:nvPr/>
        </p:nvSpPr>
        <p:spPr>
          <a:xfrm>
            <a:off x="4080761" y="6488668"/>
            <a:ext cx="1024639" cy="246221"/>
          </a:xfrm>
          <a:prstGeom prst="rect">
            <a:avLst/>
          </a:prstGeom>
          <a:noFill/>
        </p:spPr>
        <p:txBody>
          <a:bodyPr wrap="none" rtlCol="0">
            <a:spAutoFit/>
          </a:bodyPr>
          <a:lstStyle/>
          <a:p>
            <a:r>
              <a:rPr lang="en-US" sz="1000" dirty="0" smtClean="0">
                <a:latin typeface="+mn-lt"/>
              </a:rPr>
              <a:t>Copyright 2014</a:t>
            </a:r>
            <a:endParaRPr lang="en-US" sz="1000" dirty="0">
              <a:latin typeface="+mn-lt"/>
            </a:endParaRPr>
          </a:p>
        </p:txBody>
      </p:sp>
    </p:spTree>
    <p:extLst>
      <p:ext uri="{BB962C8B-B14F-4D97-AF65-F5344CB8AC3E}">
        <p14:creationId xmlns:p14="http://schemas.microsoft.com/office/powerpoint/2010/main" val="2318901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sz="2800" dirty="0" smtClean="0"/>
              <a:t>International Sales Agreements:</a:t>
            </a:r>
            <a:br>
              <a:rPr lang="en-US" sz="2800" dirty="0" smtClean="0"/>
            </a:br>
            <a:r>
              <a:rPr lang="en-US" sz="2800" dirty="0" smtClean="0"/>
              <a:t>Key </a:t>
            </a:r>
            <a:r>
              <a:rPr lang="en-US" sz="2800" dirty="0" smtClean="0">
                <a:solidFill>
                  <a:srgbClr val="00B050"/>
                </a:solidFill>
              </a:rPr>
              <a:t>Content</a:t>
            </a:r>
            <a:r>
              <a:rPr lang="en-US" sz="2800" dirty="0" smtClean="0"/>
              <a:t> &amp; (Potential) </a:t>
            </a:r>
            <a:r>
              <a:rPr lang="en-US" sz="2800" dirty="0" smtClean="0">
                <a:solidFill>
                  <a:srgbClr val="FF0000"/>
                </a:solidFill>
              </a:rPr>
              <a:t>Clauses</a:t>
            </a:r>
            <a:br>
              <a:rPr lang="en-US" sz="2800" dirty="0" smtClean="0">
                <a:solidFill>
                  <a:srgbClr val="FF0000"/>
                </a:solidFill>
              </a:rPr>
            </a:br>
            <a:r>
              <a:rPr lang="en-US" sz="2800" dirty="0" smtClean="0"/>
              <a:t/>
            </a:r>
            <a:br>
              <a:rPr lang="en-US" sz="2800" dirty="0" smtClean="0"/>
            </a:br>
            <a:endParaRPr lang="en-US" sz="2800" dirty="0" smtClean="0"/>
          </a:p>
        </p:txBody>
      </p:sp>
      <p:sp>
        <p:nvSpPr>
          <p:cNvPr id="10" name="Slide Number Placeholder 9"/>
          <p:cNvSpPr>
            <a:spLocks noGrp="1"/>
          </p:cNvSpPr>
          <p:nvPr>
            <p:ph type="sldNum" sz="quarter" idx="12"/>
          </p:nvPr>
        </p:nvSpPr>
        <p:spPr/>
        <p:txBody>
          <a:bodyPr/>
          <a:lstStyle/>
          <a:p>
            <a:pPr>
              <a:defRPr/>
            </a:pPr>
            <a:fld id="{569D5626-9C09-49FF-B67D-177B0F7DD25F}" type="slidenum">
              <a:rPr lang="en-US" smtClean="0"/>
              <a:pPr>
                <a:defRPr/>
              </a:pPr>
              <a:t>6</a:t>
            </a:fld>
            <a:endParaRPr lang="en-US" dirty="0"/>
          </a:p>
        </p:txBody>
      </p:sp>
      <p:sp>
        <p:nvSpPr>
          <p:cNvPr id="6" name="Content Placeholder 5"/>
          <p:cNvSpPr>
            <a:spLocks noGrp="1"/>
          </p:cNvSpPr>
          <p:nvPr>
            <p:ph sz="half" idx="2"/>
          </p:nvPr>
        </p:nvSpPr>
        <p:spPr>
          <a:xfrm>
            <a:off x="4648200" y="1524000"/>
            <a:ext cx="4038600" cy="4525963"/>
          </a:xfrm>
        </p:spPr>
        <p:txBody>
          <a:bodyPr/>
          <a:lstStyle/>
          <a:p>
            <a:r>
              <a:rPr lang="en-US" sz="1800" dirty="0" smtClean="0">
                <a:solidFill>
                  <a:srgbClr val="00B050"/>
                </a:solidFill>
              </a:rPr>
              <a:t>Delivery of the goods by the seller*</a:t>
            </a:r>
          </a:p>
          <a:p>
            <a:r>
              <a:rPr lang="en-US" sz="1800" dirty="0" smtClean="0">
                <a:solidFill>
                  <a:srgbClr val="00B050"/>
                </a:solidFill>
              </a:rPr>
              <a:t>Price of the goods</a:t>
            </a:r>
          </a:p>
          <a:p>
            <a:r>
              <a:rPr lang="en-US" sz="1800" dirty="0" smtClean="0">
                <a:solidFill>
                  <a:srgbClr val="00B050"/>
                </a:solidFill>
              </a:rPr>
              <a:t>Payment terms</a:t>
            </a:r>
          </a:p>
          <a:p>
            <a:r>
              <a:rPr lang="en-US" sz="1800" dirty="0" smtClean="0">
                <a:solidFill>
                  <a:srgbClr val="00B050"/>
                </a:solidFill>
              </a:rPr>
              <a:t>Currently of sale</a:t>
            </a:r>
          </a:p>
          <a:p>
            <a:r>
              <a:rPr lang="en-US" sz="1800" dirty="0" smtClean="0">
                <a:solidFill>
                  <a:srgbClr val="FF0000"/>
                </a:solidFill>
              </a:rPr>
              <a:t>Warranty &amp; repair of goods</a:t>
            </a:r>
          </a:p>
          <a:p>
            <a:r>
              <a:rPr lang="en-US" sz="1800" dirty="0" smtClean="0">
                <a:solidFill>
                  <a:srgbClr val="00B050"/>
                </a:solidFill>
              </a:rPr>
              <a:t>Receipt of the goods by the buyer*</a:t>
            </a:r>
          </a:p>
          <a:p>
            <a:r>
              <a:rPr lang="en-US" sz="1800" dirty="0" smtClean="0">
                <a:solidFill>
                  <a:srgbClr val="00B050"/>
                </a:solidFill>
              </a:rPr>
              <a:t>Country of origin of the goods</a:t>
            </a:r>
            <a:endParaRPr lang="en-US" sz="1800" dirty="0" smtClean="0"/>
          </a:p>
          <a:p>
            <a:r>
              <a:rPr lang="en-US" sz="1800" dirty="0" smtClean="0">
                <a:solidFill>
                  <a:srgbClr val="00B050"/>
                </a:solidFill>
              </a:rPr>
              <a:t>Export packaging*</a:t>
            </a:r>
          </a:p>
          <a:p>
            <a:r>
              <a:rPr lang="en-US" sz="1800" dirty="0" smtClean="0">
                <a:solidFill>
                  <a:srgbClr val="00B050"/>
                </a:solidFill>
              </a:rPr>
              <a:t>Notice to the buyer or seller*</a:t>
            </a:r>
          </a:p>
          <a:p>
            <a:r>
              <a:rPr lang="en-US" sz="1800" dirty="0" smtClean="0">
                <a:solidFill>
                  <a:srgbClr val="00B050"/>
                </a:solidFill>
              </a:rPr>
              <a:t>Mode of transport</a:t>
            </a:r>
          </a:p>
          <a:p>
            <a:r>
              <a:rPr lang="en-US" sz="1800" dirty="0" smtClean="0">
                <a:solidFill>
                  <a:srgbClr val="00B050"/>
                </a:solidFill>
              </a:rPr>
              <a:t>Transportation costs*</a:t>
            </a:r>
          </a:p>
          <a:p>
            <a:endParaRPr lang="en-US" sz="1800" dirty="0"/>
          </a:p>
        </p:txBody>
      </p:sp>
      <p:sp>
        <p:nvSpPr>
          <p:cNvPr id="7" name="Content Placeholder 6"/>
          <p:cNvSpPr>
            <a:spLocks noGrp="1"/>
          </p:cNvSpPr>
          <p:nvPr>
            <p:ph sz="half" idx="1"/>
          </p:nvPr>
        </p:nvSpPr>
        <p:spPr>
          <a:xfrm>
            <a:off x="457200" y="1524000"/>
            <a:ext cx="4038600" cy="4525963"/>
          </a:xfrm>
        </p:spPr>
        <p:txBody>
          <a:bodyPr/>
          <a:lstStyle/>
          <a:p>
            <a:r>
              <a:rPr lang="en-US" sz="1800" dirty="0" smtClean="0">
                <a:solidFill>
                  <a:srgbClr val="00B050"/>
                </a:solidFill>
              </a:rPr>
              <a:t>Agreement date</a:t>
            </a:r>
          </a:p>
          <a:p>
            <a:r>
              <a:rPr lang="en-US" sz="1800" dirty="0" smtClean="0">
                <a:solidFill>
                  <a:srgbClr val="00B050"/>
                </a:solidFill>
              </a:rPr>
              <a:t>Identification of the parties</a:t>
            </a:r>
          </a:p>
          <a:p>
            <a:r>
              <a:rPr lang="en-US" sz="1800" dirty="0" smtClean="0">
                <a:solidFill>
                  <a:srgbClr val="FF0000"/>
                </a:solidFill>
              </a:rPr>
              <a:t>Authority to enter into contracts</a:t>
            </a:r>
          </a:p>
          <a:p>
            <a:r>
              <a:rPr lang="en-US" sz="1800" dirty="0" smtClean="0">
                <a:solidFill>
                  <a:srgbClr val="FF0000"/>
                </a:solidFill>
              </a:rPr>
              <a:t>Applicable law</a:t>
            </a:r>
          </a:p>
          <a:p>
            <a:r>
              <a:rPr lang="en-US" sz="1800" dirty="0" smtClean="0">
                <a:solidFill>
                  <a:srgbClr val="FF0000"/>
                </a:solidFill>
              </a:rPr>
              <a:t>Severability</a:t>
            </a:r>
          </a:p>
          <a:p>
            <a:r>
              <a:rPr lang="en-US" sz="1800" dirty="0" smtClean="0">
                <a:solidFill>
                  <a:srgbClr val="FF0000"/>
                </a:solidFill>
              </a:rPr>
              <a:t>Dispute resolution</a:t>
            </a:r>
          </a:p>
          <a:p>
            <a:r>
              <a:rPr lang="en-US" sz="1800" dirty="0" smtClean="0">
                <a:solidFill>
                  <a:srgbClr val="00B050"/>
                </a:solidFill>
              </a:rPr>
              <a:t>Incoterms</a:t>
            </a:r>
            <a:r>
              <a:rPr lang="en-US" sz="1200" dirty="0" smtClean="0">
                <a:solidFill>
                  <a:srgbClr val="00B050"/>
                </a:solidFill>
                <a:latin typeface="Tunga"/>
                <a:cs typeface="Tunga"/>
              </a:rPr>
              <a:t>®</a:t>
            </a:r>
            <a:r>
              <a:rPr lang="en-US" sz="1800" dirty="0" smtClean="0">
                <a:solidFill>
                  <a:srgbClr val="00B050"/>
                </a:solidFill>
              </a:rPr>
              <a:t> 2010 rule</a:t>
            </a:r>
          </a:p>
          <a:p>
            <a:r>
              <a:rPr lang="en-US" sz="1800" dirty="0" smtClean="0">
                <a:solidFill>
                  <a:srgbClr val="00B050"/>
                </a:solidFill>
              </a:rPr>
              <a:t>Description of the goods</a:t>
            </a:r>
          </a:p>
          <a:p>
            <a:r>
              <a:rPr lang="en-US" sz="1800" dirty="0" smtClean="0">
                <a:solidFill>
                  <a:srgbClr val="00B050"/>
                </a:solidFill>
              </a:rPr>
              <a:t>Quality, grade, size &amp; condition</a:t>
            </a:r>
          </a:p>
          <a:p>
            <a:r>
              <a:rPr lang="en-US" sz="1800" dirty="0" smtClean="0">
                <a:solidFill>
                  <a:srgbClr val="00B050"/>
                </a:solidFill>
              </a:rPr>
              <a:t>Weights &amp; quantities</a:t>
            </a:r>
          </a:p>
          <a:p>
            <a:r>
              <a:rPr lang="en-US" sz="1800" dirty="0" smtClean="0">
                <a:solidFill>
                  <a:srgbClr val="FF0000"/>
                </a:solidFill>
              </a:rPr>
              <a:t>Substitution</a:t>
            </a:r>
          </a:p>
        </p:txBody>
      </p:sp>
      <p:sp>
        <p:nvSpPr>
          <p:cNvPr id="8" name="TextBox 7"/>
          <p:cNvSpPr txBox="1"/>
          <p:nvPr/>
        </p:nvSpPr>
        <p:spPr>
          <a:xfrm>
            <a:off x="6324600" y="6019800"/>
            <a:ext cx="2076209" cy="246221"/>
          </a:xfrm>
          <a:prstGeom prst="rect">
            <a:avLst/>
          </a:prstGeom>
          <a:noFill/>
        </p:spPr>
        <p:txBody>
          <a:bodyPr wrap="none" rtlCol="0">
            <a:spAutoFit/>
          </a:bodyPr>
          <a:lstStyle/>
          <a:p>
            <a:r>
              <a:rPr lang="en-US" sz="1000" dirty="0" smtClean="0">
                <a:latin typeface="Times New Roman" pitchFamily="18" charset="0"/>
                <a:cs typeface="Times New Roman" pitchFamily="18" charset="0"/>
              </a:rPr>
              <a:t>*Covered by Incoterms</a:t>
            </a:r>
            <a:r>
              <a:rPr lang="en-US" sz="1000" dirty="0" smtClean="0">
                <a:latin typeface="Tunga"/>
                <a:cs typeface="Tunga"/>
              </a:rPr>
              <a:t>®</a:t>
            </a:r>
            <a:r>
              <a:rPr lang="en-US" sz="1000" dirty="0" smtClean="0">
                <a:latin typeface="Times New Roman" pitchFamily="18" charset="0"/>
                <a:cs typeface="Times New Roman" pitchFamily="18" charset="0"/>
              </a:rPr>
              <a:t> 2010 rules</a:t>
            </a:r>
            <a:endParaRPr 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3833342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sz="2800" dirty="0" smtClean="0"/>
              <a:t>International Sales Agreements:</a:t>
            </a:r>
            <a:br>
              <a:rPr lang="en-US" sz="2800" dirty="0" smtClean="0"/>
            </a:br>
            <a:r>
              <a:rPr lang="en-US" sz="2800" dirty="0" smtClean="0"/>
              <a:t>Key Content &amp; (Potential) Clauses </a:t>
            </a:r>
            <a:br>
              <a:rPr lang="en-US" sz="2800" dirty="0" smtClean="0"/>
            </a:br>
            <a:r>
              <a:rPr lang="en-US" sz="2800" dirty="0" smtClean="0"/>
              <a:t/>
            </a:r>
            <a:br>
              <a:rPr lang="en-US" sz="2800" dirty="0" smtClean="0"/>
            </a:br>
            <a:endParaRPr lang="en-US" sz="2800" dirty="0" smtClean="0"/>
          </a:p>
        </p:txBody>
      </p:sp>
      <p:sp>
        <p:nvSpPr>
          <p:cNvPr id="10" name="Slide Number Placeholder 9"/>
          <p:cNvSpPr>
            <a:spLocks noGrp="1"/>
          </p:cNvSpPr>
          <p:nvPr>
            <p:ph type="sldNum" sz="quarter" idx="12"/>
          </p:nvPr>
        </p:nvSpPr>
        <p:spPr/>
        <p:txBody>
          <a:bodyPr/>
          <a:lstStyle/>
          <a:p>
            <a:pPr>
              <a:defRPr/>
            </a:pPr>
            <a:fld id="{569D5626-9C09-49FF-B67D-177B0F7DD25F}" type="slidenum">
              <a:rPr lang="en-US" smtClean="0"/>
              <a:pPr>
                <a:defRPr/>
              </a:pPr>
              <a:t>7</a:t>
            </a:fld>
            <a:endParaRPr lang="en-US" dirty="0"/>
          </a:p>
        </p:txBody>
      </p:sp>
      <p:sp>
        <p:nvSpPr>
          <p:cNvPr id="7" name="Content Placeholder 6"/>
          <p:cNvSpPr>
            <a:spLocks noGrp="1"/>
          </p:cNvSpPr>
          <p:nvPr>
            <p:ph sz="half" idx="1"/>
          </p:nvPr>
        </p:nvSpPr>
        <p:spPr/>
        <p:txBody>
          <a:bodyPr/>
          <a:lstStyle/>
          <a:p>
            <a:r>
              <a:rPr lang="en-US" sz="1800" dirty="0" smtClean="0">
                <a:solidFill>
                  <a:srgbClr val="00B050"/>
                </a:solidFill>
              </a:rPr>
              <a:t>Contract of carriage*</a:t>
            </a:r>
          </a:p>
          <a:p>
            <a:r>
              <a:rPr lang="en-US" sz="1800" dirty="0" smtClean="0">
                <a:solidFill>
                  <a:srgbClr val="00B050"/>
                </a:solidFill>
              </a:rPr>
              <a:t>Provision of commercial documents*</a:t>
            </a:r>
          </a:p>
          <a:p>
            <a:r>
              <a:rPr lang="en-US" sz="1800" dirty="0" smtClean="0">
                <a:solidFill>
                  <a:srgbClr val="00B050"/>
                </a:solidFill>
              </a:rPr>
              <a:t>Provision of transport documents*</a:t>
            </a:r>
          </a:p>
          <a:p>
            <a:r>
              <a:rPr lang="en-US" sz="1800" dirty="0" smtClean="0">
                <a:solidFill>
                  <a:srgbClr val="FF0000"/>
                </a:solidFill>
              </a:rPr>
              <a:t>E-commerce*</a:t>
            </a:r>
          </a:p>
          <a:p>
            <a:r>
              <a:rPr lang="en-US" sz="1800" dirty="0" smtClean="0">
                <a:solidFill>
                  <a:srgbClr val="00B050"/>
                </a:solidFill>
              </a:rPr>
              <a:t>Inspection of the goods*</a:t>
            </a:r>
          </a:p>
          <a:p>
            <a:r>
              <a:rPr lang="en-US" sz="1800" dirty="0">
                <a:solidFill>
                  <a:srgbClr val="00B050"/>
                </a:solidFill>
              </a:rPr>
              <a:t>Diversion clause</a:t>
            </a:r>
          </a:p>
          <a:p>
            <a:r>
              <a:rPr lang="en-US" sz="1800" dirty="0">
                <a:solidFill>
                  <a:srgbClr val="00B050"/>
                </a:solidFill>
              </a:rPr>
              <a:t>Transfer of risk*</a:t>
            </a:r>
          </a:p>
          <a:p>
            <a:r>
              <a:rPr lang="en-US" sz="1800" dirty="0">
                <a:solidFill>
                  <a:srgbClr val="00B050"/>
                </a:solidFill>
              </a:rPr>
              <a:t>Cargo insurance*</a:t>
            </a:r>
          </a:p>
          <a:p>
            <a:pPr marL="0" indent="0">
              <a:buNone/>
            </a:pPr>
            <a:endParaRPr lang="en-US" sz="1800" dirty="0" smtClean="0"/>
          </a:p>
          <a:p>
            <a:endParaRPr lang="en-US" sz="1800" dirty="0" smtClean="0"/>
          </a:p>
        </p:txBody>
      </p:sp>
      <p:sp>
        <p:nvSpPr>
          <p:cNvPr id="8" name="Content Placeholder 7"/>
          <p:cNvSpPr>
            <a:spLocks noGrp="1"/>
          </p:cNvSpPr>
          <p:nvPr>
            <p:ph sz="half" idx="2"/>
          </p:nvPr>
        </p:nvSpPr>
        <p:spPr/>
        <p:txBody>
          <a:bodyPr/>
          <a:lstStyle/>
          <a:p>
            <a:r>
              <a:rPr lang="en-US" sz="1800" dirty="0" smtClean="0">
                <a:solidFill>
                  <a:srgbClr val="FF0000"/>
                </a:solidFill>
              </a:rPr>
              <a:t>Claims</a:t>
            </a:r>
          </a:p>
          <a:p>
            <a:r>
              <a:rPr lang="en-US" sz="1800" dirty="0" smtClean="0">
                <a:solidFill>
                  <a:srgbClr val="FF0000"/>
                </a:solidFill>
              </a:rPr>
              <a:t>Transfer of title</a:t>
            </a:r>
          </a:p>
          <a:p>
            <a:r>
              <a:rPr lang="en-US" sz="1800" dirty="0" smtClean="0">
                <a:solidFill>
                  <a:srgbClr val="FF0000"/>
                </a:solidFill>
              </a:rPr>
              <a:t>Penalty clause for late shipments</a:t>
            </a:r>
          </a:p>
          <a:p>
            <a:r>
              <a:rPr lang="en-US" sz="1800" dirty="0" smtClean="0">
                <a:solidFill>
                  <a:srgbClr val="00B050"/>
                </a:solidFill>
              </a:rPr>
              <a:t>Customs clearance*</a:t>
            </a:r>
          </a:p>
          <a:p>
            <a:r>
              <a:rPr lang="en-US" sz="1800" dirty="0" smtClean="0">
                <a:solidFill>
                  <a:srgbClr val="00B050"/>
                </a:solidFill>
              </a:rPr>
              <a:t>Payment of customs duties &amp; taxes*</a:t>
            </a:r>
          </a:p>
          <a:p>
            <a:r>
              <a:rPr lang="en-US" sz="1800" dirty="0" smtClean="0">
                <a:solidFill>
                  <a:srgbClr val="FF0000"/>
                </a:solidFill>
              </a:rPr>
              <a:t>Amendments</a:t>
            </a:r>
          </a:p>
          <a:p>
            <a:r>
              <a:rPr lang="en-US" sz="1800" dirty="0" smtClean="0">
                <a:solidFill>
                  <a:srgbClr val="FF0000"/>
                </a:solidFill>
              </a:rPr>
              <a:t>Assignment </a:t>
            </a:r>
          </a:p>
          <a:p>
            <a:r>
              <a:rPr lang="en-US" sz="1800" dirty="0" smtClean="0">
                <a:solidFill>
                  <a:srgbClr val="FF0000"/>
                </a:solidFill>
              </a:rPr>
              <a:t>Force majeure</a:t>
            </a:r>
          </a:p>
        </p:txBody>
      </p:sp>
      <p:sp>
        <p:nvSpPr>
          <p:cNvPr id="11" name="TextBox 10"/>
          <p:cNvSpPr txBox="1"/>
          <p:nvPr/>
        </p:nvSpPr>
        <p:spPr>
          <a:xfrm>
            <a:off x="6324600" y="6019800"/>
            <a:ext cx="2076209" cy="246221"/>
          </a:xfrm>
          <a:prstGeom prst="rect">
            <a:avLst/>
          </a:prstGeom>
          <a:noFill/>
        </p:spPr>
        <p:txBody>
          <a:bodyPr wrap="none" rtlCol="0">
            <a:spAutoFit/>
          </a:bodyPr>
          <a:lstStyle/>
          <a:p>
            <a:r>
              <a:rPr lang="en-US" sz="1000" dirty="0" smtClean="0">
                <a:latin typeface="Times New Roman" pitchFamily="18" charset="0"/>
                <a:cs typeface="Times New Roman" pitchFamily="18" charset="0"/>
              </a:rPr>
              <a:t>*Covered by Incoterms</a:t>
            </a:r>
            <a:r>
              <a:rPr lang="en-US" sz="1000" dirty="0" smtClean="0">
                <a:latin typeface="Tunga"/>
                <a:cs typeface="Tunga"/>
              </a:rPr>
              <a:t>®</a:t>
            </a:r>
            <a:r>
              <a:rPr lang="en-US" sz="1000" dirty="0" smtClean="0">
                <a:latin typeface="Times New Roman" pitchFamily="18" charset="0"/>
                <a:cs typeface="Times New Roman" pitchFamily="18" charset="0"/>
              </a:rPr>
              <a:t> 2010 rules</a:t>
            </a:r>
            <a:endParaRPr 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4055217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a:xfrm>
            <a:off x="457200" y="1570038"/>
            <a:ext cx="4038600" cy="4525962"/>
          </a:xfrm>
        </p:spPr>
        <p:txBody>
          <a:bodyPr/>
          <a:lstStyle/>
          <a:p>
            <a:pPr eaLnBrk="1" hangingPunct="1"/>
            <a:r>
              <a:rPr lang="en-US" sz="1800" dirty="0" smtClean="0"/>
              <a:t>DESCRIPTION OF THE GOODS: </a:t>
            </a:r>
          </a:p>
          <a:p>
            <a:pPr lvl="1" eaLnBrk="1" hangingPunct="1"/>
            <a:r>
              <a:rPr lang="en-US" sz="1600" dirty="0" smtClean="0"/>
              <a:t>Prose-based description of the goods</a:t>
            </a:r>
          </a:p>
          <a:p>
            <a:pPr lvl="1" eaLnBrk="1" hangingPunct="1"/>
            <a:r>
              <a:rPr lang="en-US" sz="1600" dirty="0" smtClean="0"/>
              <a:t>Description should be consistent with product classification in the Harmonized System (H.S</a:t>
            </a:r>
            <a:r>
              <a:rPr lang="en-US" sz="1600" dirty="0" smtClean="0"/>
              <a:t>.)</a:t>
            </a:r>
            <a:endParaRPr lang="en-US" sz="1600" dirty="0" smtClean="0"/>
          </a:p>
          <a:p>
            <a:pPr lvl="1" eaLnBrk="1" hangingPunct="1"/>
            <a:r>
              <a:rPr lang="en-US" sz="1600" dirty="0" smtClean="0"/>
              <a:t>If possible, provide 6-digit HS number per the World Customs Organization </a:t>
            </a:r>
          </a:p>
          <a:p>
            <a:pPr lvl="1" eaLnBrk="1" hangingPunct="1"/>
            <a:r>
              <a:rPr lang="en-US" sz="1600" dirty="0" smtClean="0"/>
              <a:t>Quantity with proper unit of measure (grams, dozen, liters, </a:t>
            </a:r>
            <a:r>
              <a:rPr lang="en-US" sz="1600" dirty="0" smtClean="0"/>
              <a:t>pairs, pounds)</a:t>
            </a:r>
            <a:endParaRPr lang="en-US" sz="1600" dirty="0" smtClean="0"/>
          </a:p>
        </p:txBody>
      </p:sp>
      <p:sp>
        <p:nvSpPr>
          <p:cNvPr id="10" name="Slide Number Placeholder 9"/>
          <p:cNvSpPr>
            <a:spLocks noGrp="1"/>
          </p:cNvSpPr>
          <p:nvPr>
            <p:ph type="sldNum" sz="quarter" idx="12"/>
          </p:nvPr>
        </p:nvSpPr>
        <p:spPr/>
        <p:txBody>
          <a:bodyPr/>
          <a:lstStyle/>
          <a:p>
            <a:pPr>
              <a:defRPr/>
            </a:pPr>
            <a:fld id="{BE80C8E7-C363-4298-9340-E15264BCBEBE}" type="slidenum">
              <a:rPr lang="en-US" smtClean="0"/>
              <a:pPr>
                <a:defRPr/>
              </a:pPr>
              <a:t>8</a:t>
            </a:fld>
            <a:endParaRPr lang="en-US" dirty="0"/>
          </a:p>
        </p:txBody>
      </p:sp>
      <p:sp>
        <p:nvSpPr>
          <p:cNvPr id="7" name="Title 1"/>
          <p:cNvSpPr>
            <a:spLocks noGrp="1"/>
          </p:cNvSpPr>
          <p:nvPr>
            <p:ph type="title"/>
          </p:nvPr>
        </p:nvSpPr>
        <p:spPr/>
        <p:txBody>
          <a:bodyPr rtlCol="0">
            <a:normAutofit fontScale="90000"/>
          </a:bodyPr>
          <a:lstStyle/>
          <a:p>
            <a:pPr eaLnBrk="1" fontAlgn="auto" hangingPunct="1">
              <a:spcAft>
                <a:spcPts val="0"/>
              </a:spcAft>
              <a:defRPr/>
            </a:pPr>
            <a:r>
              <a:rPr lang="en-US" sz="2800" dirty="0" smtClean="0"/>
              <a:t/>
            </a:r>
            <a:br>
              <a:rPr lang="en-US" sz="2800" dirty="0" smtClean="0"/>
            </a:br>
            <a:r>
              <a:rPr lang="en-US" sz="2800" dirty="0" smtClean="0"/>
              <a:t>International Sales Agreements:</a:t>
            </a:r>
            <a:br>
              <a:rPr lang="en-US" sz="2800" dirty="0" smtClean="0"/>
            </a:br>
            <a:r>
              <a:rPr lang="en-US" sz="2800" dirty="0" smtClean="0"/>
              <a:t>“Must-Haves”</a:t>
            </a:r>
            <a:br>
              <a:rPr lang="en-US" sz="2800" dirty="0" smtClean="0"/>
            </a:br>
            <a:endParaRPr lang="en-US" sz="2800" dirty="0" smtClean="0"/>
          </a:p>
        </p:txBody>
      </p:sp>
      <p:pic>
        <p:nvPicPr>
          <p:cNvPr id="8" name="Picture 5" descr="I:\SlidePictures\FASContainer.jpg"/>
          <p:cNvPicPr>
            <a:picLocks noGrp="1" noChangeAspect="1" noChangeArrowheads="1"/>
          </p:cNvPicPr>
          <p:nvPr>
            <p:ph sz="half" idx="2"/>
          </p:nvPr>
        </p:nvPicPr>
        <p:blipFill>
          <a:blip r:embed="rId3" cstate="print"/>
          <a:srcRect/>
          <a:stretch>
            <a:fillRect/>
          </a:stretch>
        </p:blipFill>
        <p:spPr bwMode="auto">
          <a:xfrm>
            <a:off x="5510306" y="1905000"/>
            <a:ext cx="2185894" cy="1447800"/>
          </a:xfrm>
          <a:prstGeom prst="rect">
            <a:avLst/>
          </a:prstGeom>
          <a:noFill/>
        </p:spPr>
      </p:pic>
    </p:spTree>
    <p:extLst>
      <p:ext uri="{BB962C8B-B14F-4D97-AF65-F5344CB8AC3E}">
        <p14:creationId xmlns:p14="http://schemas.microsoft.com/office/powerpoint/2010/main" val="2071232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sz="half" idx="1"/>
          </p:nvPr>
        </p:nvSpPr>
        <p:spPr>
          <a:xfrm>
            <a:off x="457200" y="1570038"/>
            <a:ext cx="4038600" cy="4525962"/>
          </a:xfrm>
        </p:spPr>
        <p:txBody>
          <a:bodyPr/>
          <a:lstStyle/>
          <a:p>
            <a:pPr eaLnBrk="1" hangingPunct="1"/>
            <a:r>
              <a:rPr lang="en-US" sz="1800" dirty="0" smtClean="0"/>
              <a:t>PRICE: </a:t>
            </a:r>
          </a:p>
          <a:p>
            <a:pPr lvl="1" eaLnBrk="1" hangingPunct="1"/>
            <a:r>
              <a:rPr lang="en-US" sz="1600" dirty="0" smtClean="0"/>
              <a:t>For one-off transactions, list both unit  and total price (show discounts)</a:t>
            </a:r>
          </a:p>
          <a:p>
            <a:pPr lvl="1" eaLnBrk="1" hangingPunct="1"/>
            <a:r>
              <a:rPr lang="en-US" sz="1600" dirty="0" smtClean="0"/>
              <a:t>Spell out the currency ($ should be stated as USD)</a:t>
            </a:r>
          </a:p>
          <a:p>
            <a:pPr lvl="1" eaLnBrk="1" hangingPunct="1"/>
            <a:r>
              <a:rPr lang="en-US" sz="1600" dirty="0" smtClean="0"/>
              <a:t>For long-term, multi-transaction contracts list clause for price adjustments </a:t>
            </a:r>
          </a:p>
          <a:p>
            <a:pPr lvl="1" eaLnBrk="1" hangingPunct="1"/>
            <a:r>
              <a:rPr lang="en-US" sz="1600" dirty="0" smtClean="0"/>
              <a:t>Beware buying or selling in foreign currencies (if you do, need clause for bands of fluctuation)</a:t>
            </a:r>
          </a:p>
          <a:p>
            <a:pPr lvl="1" eaLnBrk="1" hangingPunct="1"/>
            <a:r>
              <a:rPr lang="en-US" sz="1600" dirty="0" smtClean="0"/>
              <a:t>CAVAET: The negotiated </a:t>
            </a:r>
            <a:r>
              <a:rPr lang="en-US" sz="1600" dirty="0" err="1" smtClean="0"/>
              <a:t>Incoterms</a:t>
            </a:r>
            <a:r>
              <a:rPr lang="en-US" sz="1200" dirty="0" smtClean="0">
                <a:latin typeface="Tunga"/>
                <a:cs typeface="Tunga"/>
              </a:rPr>
              <a:t>®</a:t>
            </a:r>
            <a:r>
              <a:rPr lang="en-US" sz="1600" dirty="0" smtClean="0"/>
              <a:t> may impact the final price of the goods</a:t>
            </a:r>
          </a:p>
          <a:p>
            <a:pPr lvl="2" eaLnBrk="1" hangingPunct="1"/>
            <a:r>
              <a:rPr lang="en-US" sz="1400" dirty="0" smtClean="0"/>
              <a:t>Unit versus landed cost</a:t>
            </a:r>
          </a:p>
        </p:txBody>
      </p:sp>
      <p:sp>
        <p:nvSpPr>
          <p:cNvPr id="10" name="Slide Number Placeholder 9"/>
          <p:cNvSpPr>
            <a:spLocks noGrp="1"/>
          </p:cNvSpPr>
          <p:nvPr>
            <p:ph type="sldNum" sz="quarter" idx="12"/>
          </p:nvPr>
        </p:nvSpPr>
        <p:spPr/>
        <p:txBody>
          <a:bodyPr/>
          <a:lstStyle/>
          <a:p>
            <a:pPr>
              <a:defRPr/>
            </a:pPr>
            <a:fld id="{A09EC612-7B58-4CAB-BC25-D05002A9738E}" type="slidenum">
              <a:rPr lang="en-US" smtClean="0"/>
              <a:pPr>
                <a:defRPr/>
              </a:pPr>
              <a:t>9</a:t>
            </a:fld>
            <a:endParaRPr lang="en-US" dirty="0"/>
          </a:p>
        </p:txBody>
      </p:sp>
      <p:pic>
        <p:nvPicPr>
          <p:cNvPr id="28677" name="Picture 6" descr="C:\Users\dannyg723\Documents\SlidePictures\success.jpg"/>
          <p:cNvPicPr>
            <a:picLocks noGrp="1" noChangeAspect="1" noChangeArrowheads="1"/>
          </p:cNvPicPr>
          <p:nvPr>
            <p:ph sz="half" idx="2"/>
          </p:nvPr>
        </p:nvPicPr>
        <p:blipFill>
          <a:blip r:embed="rId3" cstate="print"/>
          <a:srcRect/>
          <a:stretch>
            <a:fillRect/>
          </a:stretch>
        </p:blipFill>
        <p:spPr>
          <a:xfrm>
            <a:off x="5257800" y="2362200"/>
            <a:ext cx="2362200" cy="1752600"/>
          </a:xfrm>
          <a:noFill/>
        </p:spPr>
      </p:pic>
      <p:sp>
        <p:nvSpPr>
          <p:cNvPr id="7" name="Title 1"/>
          <p:cNvSpPr>
            <a:spLocks noGrp="1"/>
          </p:cNvSpPr>
          <p:nvPr>
            <p:ph type="title"/>
          </p:nvPr>
        </p:nvSpPr>
        <p:spPr/>
        <p:txBody>
          <a:bodyPr rtlCol="0">
            <a:normAutofit fontScale="90000"/>
          </a:bodyPr>
          <a:lstStyle/>
          <a:p>
            <a:pPr eaLnBrk="1" fontAlgn="auto" hangingPunct="1">
              <a:spcAft>
                <a:spcPts val="0"/>
              </a:spcAft>
              <a:defRPr/>
            </a:pPr>
            <a:r>
              <a:rPr lang="en-US" sz="2800" dirty="0" smtClean="0"/>
              <a:t/>
            </a:r>
            <a:br>
              <a:rPr lang="en-US" sz="2800" dirty="0" smtClean="0"/>
            </a:br>
            <a:r>
              <a:rPr lang="en-US" sz="2800" dirty="0" smtClean="0"/>
              <a:t>International Sales </a:t>
            </a:r>
            <a:r>
              <a:rPr lang="en-US" sz="2800" dirty="0" smtClean="0"/>
              <a:t>Agreements:</a:t>
            </a:r>
            <a:r>
              <a:rPr lang="en-US" sz="2800" dirty="0" smtClean="0"/>
              <a:t/>
            </a:r>
            <a:br>
              <a:rPr lang="en-US" sz="2800" dirty="0" smtClean="0"/>
            </a:br>
            <a:r>
              <a:rPr lang="en-US" sz="2800" dirty="0" smtClean="0"/>
              <a:t>Clauses &amp; Considerations</a:t>
            </a:r>
            <a:br>
              <a:rPr lang="en-US" sz="2800" dirty="0" smtClean="0"/>
            </a:br>
            <a:endParaRPr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3453</TotalTime>
  <Words>4819</Words>
  <Application>Microsoft Office PowerPoint</Application>
  <PresentationFormat>On-screen Show (4:3)</PresentationFormat>
  <Paragraphs>564</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The Logistics &amp; Law of Exporting from  The United States   Presented by:  Trade Facilitators, Inc. April 3, 2014 </vt:lpstr>
      <vt:lpstr>Presentation Outline</vt:lpstr>
      <vt:lpstr>DISCLAIMER</vt:lpstr>
      <vt:lpstr>The Formation of  International Sales Agreements </vt:lpstr>
      <vt:lpstr>The Formation of International Sales Agreements</vt:lpstr>
      <vt:lpstr>International Sales Agreements: Key Content &amp; (Potential) Clauses  </vt:lpstr>
      <vt:lpstr>International Sales Agreements: Key Content &amp; (Potential) Clauses   </vt:lpstr>
      <vt:lpstr> International Sales Agreements: “Must-Haves” </vt:lpstr>
      <vt:lpstr> International Sales Agreements: Clauses &amp; Considerations </vt:lpstr>
      <vt:lpstr> International Sales Contracts: Clauses &amp; Considerations </vt:lpstr>
      <vt:lpstr>International Sales Contracts Clauses &amp; Considerations  </vt:lpstr>
      <vt:lpstr> International Sales Contracts: Clauses Covered by Incoterms® Rules </vt:lpstr>
      <vt:lpstr>International Sales Contracts Clauses &amp; Considerations  </vt:lpstr>
      <vt:lpstr>International Sales Contracts Clauses &amp; Considerations  </vt:lpstr>
      <vt:lpstr>Incoterms® 2010:   Understanding &amp; Application</vt:lpstr>
      <vt:lpstr>Incoterms® Defined</vt:lpstr>
      <vt:lpstr>The Incoterms® Were  Updated on 1/1/2011</vt:lpstr>
      <vt:lpstr>Incoterms® That Ceased   To Exist 1/1/2011</vt:lpstr>
      <vt:lpstr>Incoterms® That Were  Added on 1/1/2011</vt:lpstr>
      <vt:lpstr>The 11 Official ICC 2010 Incoterms®  As of 1/1/2011</vt:lpstr>
      <vt:lpstr>Incoterms® Use by Mode of Transport As of 1/1/2011</vt:lpstr>
      <vt:lpstr>Incoterms® are Rules, not Laws</vt:lpstr>
      <vt:lpstr>Meaning of the Term “Delivery”</vt:lpstr>
      <vt:lpstr>What Incoterms® Do &amp; Don’t Do</vt:lpstr>
      <vt:lpstr>Functional Obligations Between Seller &amp; Buyer</vt:lpstr>
      <vt:lpstr>The 11 Official ICC 2010 Incoterms®  As of 1/1/2011</vt:lpstr>
      <vt:lpstr> Review Of The 11 Updated Incoterms® (Partial List)</vt:lpstr>
      <vt:lpstr>FCA Free Carrier  (named place of delivery)</vt:lpstr>
      <vt:lpstr>FOB Free On Board  (named port of shipment)</vt:lpstr>
      <vt:lpstr>Group C Shipment Contracts: Delivery vs. Transportation Obligations</vt:lpstr>
      <vt:lpstr>CFR Cost &amp; Freight  (named port of destination)</vt:lpstr>
      <vt:lpstr>CPT Carriage Paid To  (named place of destination)</vt:lpstr>
      <vt:lpstr>DAT Delivered At Terminal  (named terminal at port or place of destination)</vt:lpstr>
      <vt:lpstr>DAP Delivered At Place  (named place of destination)</vt:lpstr>
      <vt:lpstr>Understanding Export  Letters of Credit </vt:lpstr>
      <vt:lpstr>Documentary Credits (Letters of Credit)</vt:lpstr>
      <vt:lpstr>Documentary Credits (Letters of Credit)</vt:lpstr>
      <vt:lpstr>Important Terminology &amp; Definitions: Letters of Credit </vt:lpstr>
      <vt:lpstr>A Quick Look at an Export Letter of Credit Confirmation </vt:lpstr>
      <vt:lpstr>A Quick Look at Export L/C  </vt:lpstr>
      <vt:lpstr>Basic Process for Issuing a Letter of Credit </vt:lpstr>
      <vt:lpstr>Key Elements to Be Included  In a Letter of Credit</vt:lpstr>
      <vt:lpstr>Key Elements to Be Included  In a Letter of Credit</vt:lpstr>
      <vt:lpstr>Key Elements to Be Included  In a Letter of Credit</vt:lpstr>
      <vt:lpstr>A More Detailed Look at an Export Letter of Credit Confirmation </vt:lpstr>
      <vt:lpstr>A More Detailed Look at Export L/C  </vt:lpstr>
      <vt:lpstr>U.S. Export Letter of Credit: Players &amp; Process Flow</vt:lpstr>
      <vt:lpstr>Typical Documents Required For Payment Under an L/C</vt:lpstr>
      <vt:lpstr>Tips for Working With Export Letters of Credit</vt:lpstr>
      <vt:lpstr>Tips for Working With Export Letters of Credit</vt:lpstr>
      <vt:lpstr>Tips for Working With Export Letters of Credit</vt:lpstr>
      <vt:lpstr>Thank You Very Much!!!      dgardner@tradefacil.com 1 (424) 257 7815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&amp; Negotiating  International Sales Contracts</dc:title>
  <dc:creator>dannyg723</dc:creator>
  <cp:lastModifiedBy>Dan Gardner</cp:lastModifiedBy>
  <cp:revision>238</cp:revision>
  <dcterms:created xsi:type="dcterms:W3CDTF">2009-01-10T14:24:35Z</dcterms:created>
  <dcterms:modified xsi:type="dcterms:W3CDTF">2014-03-14T16:56:26Z</dcterms:modified>
</cp:coreProperties>
</file>